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70" r:id="rId3"/>
    <p:sldId id="317" r:id="rId4"/>
    <p:sldId id="330" r:id="rId5"/>
    <p:sldId id="331" r:id="rId6"/>
    <p:sldId id="332" r:id="rId7"/>
    <p:sldId id="336" r:id="rId8"/>
    <p:sldId id="339" r:id="rId9"/>
    <p:sldId id="340" r:id="rId10"/>
    <p:sldId id="276" r:id="rId11"/>
    <p:sldId id="341" r:id="rId12"/>
    <p:sldId id="328" r:id="rId13"/>
    <p:sldId id="323" r:id="rId14"/>
    <p:sldId id="326" r:id="rId15"/>
    <p:sldId id="325" r:id="rId16"/>
    <p:sldId id="327" r:id="rId17"/>
    <p:sldId id="342" r:id="rId18"/>
    <p:sldId id="333" r:id="rId19"/>
    <p:sldId id="334" r:id="rId20"/>
    <p:sldId id="335" r:id="rId21"/>
    <p:sldId id="337" r:id="rId22"/>
    <p:sldId id="338" r:id="rId23"/>
  </p:sldIdLst>
  <p:sldSz cx="12188825" cy="6858000"/>
  <p:notesSz cx="6858000" cy="9144000"/>
  <p:custDataLst>
    <p:tags r:id="rId25"/>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6edaeef572fad83d7e16a3332962247a8b2de5861b5abc3a7ad21402fe9966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1E33"/>
    <a:srgbClr val="5F0D80"/>
    <a:srgbClr val="404040"/>
    <a:srgbClr val="E68209"/>
    <a:srgbClr val="FAA20A"/>
    <a:srgbClr val="262626"/>
    <a:srgbClr val="DDD9C3"/>
    <a:srgbClr val="CFC095"/>
    <a:srgbClr val="D6C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34EF4-F6A4-CACD-368A-944F2AEE153F}" v="5462" dt="2021-11-27T17:08:45.994"/>
    <p1510:client id="{0608E764-E73B-9563-E5DC-1F8E3D8314CE}" v="130" dt="2021-09-19T14:02:33.456"/>
    <p1510:client id="{11964975-1578-61CA-AD79-EEA5AB23DDDD}" v="37" dt="2021-09-21T22:56:49.925"/>
    <p1510:client id="{1322C7D6-CFB8-4B68-82A0-3998EACA4A1C}" v="12" dt="2021-09-23T23:28:43.726"/>
    <p1510:client id="{182C9E12-33A0-AC77-1E76-E4717588C37C}" v="1090" dt="2021-09-20T21:26:06.916"/>
    <p1510:client id="{1B7C51F0-D258-D7EC-2DE4-D881B5DE2DA1}" v="428" dt="2021-09-20T12:26:53.050"/>
    <p1510:client id="{23A4921C-B795-D047-1001-95DF63E3438C}" v="28" dt="2021-09-23T23:20:13.106"/>
    <p1510:client id="{251DE313-FF77-30C5-EDA0-A9134A13AEF9}" v="238" dt="2021-09-21T03:27:25.733"/>
    <p1510:client id="{2764733F-1DD3-76E2-B209-8A8753172994}" v="8" dt="2021-11-30T20:57:14.084"/>
    <p1510:client id="{2C448F23-8EBE-4487-88B0-22B699C73631}" v="1242" dt="2021-11-30T22:26:44.591"/>
    <p1510:client id="{2DE90BF4-5A2D-AB7C-1986-C9051FA37163}" v="222" dt="2021-09-20T04:33:13.424"/>
    <p1510:client id="{3BFD9D18-CE91-739C-0894-F588840618B1}" v="2" dt="2021-11-21T16:33:22.136"/>
    <p1510:client id="{4F2CFF69-535B-B954-A332-9F629FD76DF8}" v="566" dt="2021-11-30T23:01:50.149"/>
    <p1510:client id="{54694410-3DCC-4D72-4787-90B95E0C6D32}" v="848" dt="2021-12-04T16:14:05.391"/>
    <p1510:client id="{608E49B8-9C3F-39F5-EDAD-3B452B0C7EFE}" v="291" dt="2021-11-28T21:28:54.455"/>
    <p1510:client id="{66905D01-9B26-47EA-C200-8769EE3410D5}" v="388" dt="2021-11-29T19:26:56.647"/>
    <p1510:client id="{7C324CF5-F088-9DBE-07A8-910373E69E24}" v="501" dt="2021-12-04T16:14:35.368"/>
    <p1510:client id="{7ECAAEB9-D26D-F041-8020-AD827F8BC2D5}" v="45" dt="2021-12-04T15:26:36.278"/>
    <p1510:client id="{82AB75AF-D15A-4DBE-8843-3B2537F4E2AB}" v="1155" dt="2021-09-19T00:15:52.858"/>
    <p1510:client id="{8594BEFB-CFBB-2741-5426-3D4EA782BBC7}" v="762" dt="2021-09-23T23:55:26.627"/>
    <p1510:client id="{85F1C625-D1B9-6776-309F-952CD4D982A8}" v="337" dt="2021-11-27T17:28:06.758"/>
    <p1510:client id="{8870B85E-6CFC-FA6F-1977-6D01BB308061}" v="2352" dt="2021-11-28T20:24:20.927"/>
    <p1510:client id="{94117332-2840-4DA8-8AA9-2F320780330B}" v="1015" dt="2021-09-23T19:48:17.178"/>
    <p1510:client id="{9D694958-87EA-CA12-FF0A-37226BDD184C}" v="22" dt="2021-12-04T15:29:22.985"/>
    <p1510:client id="{9E1F7F88-B4DD-922C-A701-27C3CE4349B4}" v="578" dt="2021-12-04T16:15:34.771"/>
    <p1510:client id="{9F633C77-3B4E-0546-B484-9ED0E0BE0D12}" v="2" dt="2021-09-24T11:14:56.459"/>
    <p1510:client id="{A2EF5FAD-BB48-9D94-9C3A-F691F73A664D}" v="2874" dt="2021-09-22T03:12:56.766"/>
    <p1510:client id="{B4EDEA68-9384-F8B1-A926-E6BCE9397A55}" v="406" dt="2021-12-04T16:20:14.072"/>
    <p1510:client id="{BE21B271-5258-8D85-A626-DAB20D16AC53}" v="1225" dt="2021-11-29T22:28:11.344"/>
    <p1510:client id="{BF83829E-3946-B8AF-6127-93A924424A55}" v="5838" dt="2021-12-01T13:29:23.176"/>
    <p1510:client id="{C3DBC427-3EE9-8986-895C-558BBE777295}" v="14" dt="2021-09-22T11:54:45.466"/>
    <p1510:client id="{CCEF8865-AC02-41CB-88A5-A809F5B9A568}" v="102" dt="2021-11-29T22:39:23.213"/>
    <p1510:client id="{E417966E-36E5-D629-9FA9-A0CA6019545D}" v="668" dt="2021-09-21T21:57:51.353"/>
    <p1510:client id="{E46D6A04-C905-B345-F30F-E4C3C834C399}" v="2022" dt="2021-12-04T15:15:04.570"/>
    <p1510:client id="{E5C1E9DC-2964-B711-0AED-F60ED60C03CF}" v="4" dt="2021-09-22T03:41:27.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0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4/22/2024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104844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Pharmaceutical professionals who are members of IAPP. The overall goal of these courses is to introduce participants to regulatory requirements for computerized systems in the pharmaceutical industry and explores tried, tested, and internationally recognized methods of meeting those requirements</a:t>
            </a:r>
            <a:endParaRPr lang="en-US"/>
          </a:p>
        </p:txBody>
      </p:sp>
      <p:sp>
        <p:nvSpPr>
          <p:cNvPr id="4" name="Slide Number Placeholder 3"/>
          <p:cNvSpPr>
            <a:spLocks noGrp="1"/>
          </p:cNvSpPr>
          <p:nvPr>
            <p:ph type="sldNum" sz="quarter" idx="5"/>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131768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55" name="Freeform 5"/>
          <p:cNvSpPr>
            <a:spLocks/>
          </p:cNvSpPr>
          <p:nvPr/>
        </p:nvSpPr>
        <p:spPr bwMode="auto">
          <a:xfrm>
            <a:off x="-21429"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6"/>
          <p:cNvSpPr>
            <a:spLocks/>
          </p:cNvSpPr>
          <p:nvPr/>
        </p:nvSpPr>
        <p:spPr bwMode="auto">
          <a:xfrm>
            <a:off x="-21429"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7"/>
          <p:cNvSpPr>
            <a:spLocks/>
          </p:cNvSpPr>
          <p:nvPr/>
        </p:nvSpPr>
        <p:spPr bwMode="auto">
          <a:xfrm>
            <a:off x="-21429"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
          <p:cNvSpPr>
            <a:spLocks/>
          </p:cNvSpPr>
          <p:nvPr/>
        </p:nvSpPr>
        <p:spPr bwMode="auto">
          <a:xfrm>
            <a:off x="-21429"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9"/>
          <p:cNvSpPr>
            <a:spLocks/>
          </p:cNvSpPr>
          <p:nvPr/>
        </p:nvSpPr>
        <p:spPr bwMode="auto">
          <a:xfrm>
            <a:off x="-21429" y="2264641"/>
            <a:ext cx="1074202" cy="1076747"/>
          </a:xfrm>
          <a:custGeom>
            <a:avLst/>
            <a:gdLst>
              <a:gd name="T0" fmla="*/ 0 w 844"/>
              <a:gd name="T1" fmla="*/ 0 h 846"/>
              <a:gd name="T2" fmla="*/ 844 w 844"/>
              <a:gd name="T3" fmla="*/ 846 h 846"/>
              <a:gd name="T4" fmla="*/ 844 w 844"/>
              <a:gd name="T5" fmla="*/ 0 h 846"/>
              <a:gd name="T6" fmla="*/ 0 w 844"/>
              <a:gd name="T7" fmla="*/ 0 h 846"/>
            </a:gdLst>
            <a:ahLst/>
            <a:cxnLst>
              <a:cxn ang="0">
                <a:pos x="T0" y="T1"/>
              </a:cxn>
              <a:cxn ang="0">
                <a:pos x="T2" y="T3"/>
              </a:cxn>
              <a:cxn ang="0">
                <a:pos x="T4" y="T5"/>
              </a:cxn>
              <a:cxn ang="0">
                <a:pos x="T6" y="T7"/>
              </a:cxn>
            </a:cxnLst>
            <a:rect l="0" t="0" r="r" b="b"/>
            <a:pathLst>
              <a:path w="844" h="846">
                <a:moveTo>
                  <a:pt x="0" y="0"/>
                </a:moveTo>
                <a:lnTo>
                  <a:pt x="844" y="846"/>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0"/>
          <p:cNvSpPr>
            <a:spLocks/>
          </p:cNvSpPr>
          <p:nvPr/>
        </p:nvSpPr>
        <p:spPr bwMode="auto">
          <a:xfrm>
            <a:off x="-21429" y="2264641"/>
            <a:ext cx="1074202" cy="1076747"/>
          </a:xfrm>
          <a:custGeom>
            <a:avLst/>
            <a:gdLst>
              <a:gd name="T0" fmla="*/ 0 w 844"/>
              <a:gd name="T1" fmla="*/ 0 h 846"/>
              <a:gd name="T2" fmla="*/ 844 w 844"/>
              <a:gd name="T3" fmla="*/ 846 h 846"/>
              <a:gd name="T4" fmla="*/ 844 w 844"/>
              <a:gd name="T5" fmla="*/ 0 h 846"/>
              <a:gd name="T6" fmla="*/ 0 w 844"/>
              <a:gd name="T7" fmla="*/ 0 h 846"/>
            </a:gdLst>
            <a:ahLst/>
            <a:cxnLst>
              <a:cxn ang="0">
                <a:pos x="T0" y="T1"/>
              </a:cxn>
              <a:cxn ang="0">
                <a:pos x="T2" y="T3"/>
              </a:cxn>
              <a:cxn ang="0">
                <a:pos x="T4" y="T5"/>
              </a:cxn>
              <a:cxn ang="0">
                <a:pos x="T6" y="T7"/>
              </a:cxn>
            </a:cxnLst>
            <a:rect l="0" t="0" r="r" b="b"/>
            <a:pathLst>
              <a:path w="844" h="846">
                <a:moveTo>
                  <a:pt x="0" y="0"/>
                </a:moveTo>
                <a:lnTo>
                  <a:pt x="844" y="846"/>
                </a:lnTo>
                <a:lnTo>
                  <a:pt x="844" y="0"/>
                </a:lnTo>
                <a:lnTo>
                  <a:pt x="0" y="0"/>
                </a:lnTo>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1"/>
          <p:cNvSpPr>
            <a:spLocks/>
          </p:cNvSpPr>
          <p:nvPr/>
        </p:nvSpPr>
        <p:spPr bwMode="auto">
          <a:xfrm>
            <a:off x="-21429" y="2264641"/>
            <a:ext cx="1074202" cy="1076747"/>
          </a:xfrm>
          <a:custGeom>
            <a:avLst/>
            <a:gdLst>
              <a:gd name="T0" fmla="*/ 0 w 844"/>
              <a:gd name="T1" fmla="*/ 846 h 846"/>
              <a:gd name="T2" fmla="*/ 844 w 844"/>
              <a:gd name="T3" fmla="*/ 846 h 846"/>
              <a:gd name="T4" fmla="*/ 0 w 844"/>
              <a:gd name="T5" fmla="*/ 0 h 846"/>
              <a:gd name="T6" fmla="*/ 0 w 844"/>
              <a:gd name="T7" fmla="*/ 846 h 846"/>
            </a:gdLst>
            <a:ahLst/>
            <a:cxnLst>
              <a:cxn ang="0">
                <a:pos x="T0" y="T1"/>
              </a:cxn>
              <a:cxn ang="0">
                <a:pos x="T2" y="T3"/>
              </a:cxn>
              <a:cxn ang="0">
                <a:pos x="T4" y="T5"/>
              </a:cxn>
              <a:cxn ang="0">
                <a:pos x="T6" y="T7"/>
              </a:cxn>
            </a:cxnLst>
            <a:rect l="0" t="0" r="r" b="b"/>
            <a:pathLst>
              <a:path w="844" h="846">
                <a:moveTo>
                  <a:pt x="0" y="846"/>
                </a:moveTo>
                <a:lnTo>
                  <a:pt x="844" y="846"/>
                </a:lnTo>
                <a:lnTo>
                  <a:pt x="0" y="0"/>
                </a:lnTo>
                <a:lnTo>
                  <a:pt x="0" y="846"/>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2"/>
          <p:cNvSpPr>
            <a:spLocks/>
          </p:cNvSpPr>
          <p:nvPr/>
        </p:nvSpPr>
        <p:spPr bwMode="auto">
          <a:xfrm>
            <a:off x="-21429" y="3341388"/>
            <a:ext cx="1074202" cy="1075475"/>
          </a:xfrm>
          <a:custGeom>
            <a:avLst/>
            <a:gdLst>
              <a:gd name="T0" fmla="*/ 0 w 844"/>
              <a:gd name="T1" fmla="*/ 0 h 845"/>
              <a:gd name="T2" fmla="*/ 844 w 844"/>
              <a:gd name="T3" fmla="*/ 845 h 845"/>
              <a:gd name="T4" fmla="*/ 844 w 844"/>
              <a:gd name="T5" fmla="*/ 0 h 845"/>
              <a:gd name="T6" fmla="*/ 0 w 844"/>
              <a:gd name="T7" fmla="*/ 0 h 845"/>
            </a:gdLst>
            <a:ahLst/>
            <a:cxnLst>
              <a:cxn ang="0">
                <a:pos x="T0" y="T1"/>
              </a:cxn>
              <a:cxn ang="0">
                <a:pos x="T2" y="T3"/>
              </a:cxn>
              <a:cxn ang="0">
                <a:pos x="T4" y="T5"/>
              </a:cxn>
              <a:cxn ang="0">
                <a:pos x="T6" y="T7"/>
              </a:cxn>
            </a:cxnLst>
            <a:rect l="0" t="0" r="r" b="b"/>
            <a:pathLst>
              <a:path w="844" h="845">
                <a:moveTo>
                  <a:pt x="0" y="0"/>
                </a:moveTo>
                <a:lnTo>
                  <a:pt x="844" y="845"/>
                </a:lnTo>
                <a:lnTo>
                  <a:pt x="844" y="0"/>
                </a:lnTo>
                <a:lnTo>
                  <a:pt x="0"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3"/>
          <p:cNvSpPr>
            <a:spLocks/>
          </p:cNvSpPr>
          <p:nvPr/>
        </p:nvSpPr>
        <p:spPr bwMode="auto">
          <a:xfrm>
            <a:off x="-21429" y="3341388"/>
            <a:ext cx="1074202" cy="1075475"/>
          </a:xfrm>
          <a:custGeom>
            <a:avLst/>
            <a:gdLst>
              <a:gd name="T0" fmla="*/ 0 w 844"/>
              <a:gd name="T1" fmla="*/ 0 h 845"/>
              <a:gd name="T2" fmla="*/ 844 w 844"/>
              <a:gd name="T3" fmla="*/ 845 h 845"/>
              <a:gd name="T4" fmla="*/ 844 w 844"/>
              <a:gd name="T5" fmla="*/ 0 h 845"/>
              <a:gd name="T6" fmla="*/ 0 w 844"/>
              <a:gd name="T7" fmla="*/ 0 h 845"/>
            </a:gdLst>
            <a:ahLst/>
            <a:cxnLst>
              <a:cxn ang="0">
                <a:pos x="T0" y="T1"/>
              </a:cxn>
              <a:cxn ang="0">
                <a:pos x="T2" y="T3"/>
              </a:cxn>
              <a:cxn ang="0">
                <a:pos x="T4" y="T5"/>
              </a:cxn>
              <a:cxn ang="0">
                <a:pos x="T6" y="T7"/>
              </a:cxn>
            </a:cxnLst>
            <a:rect l="0" t="0" r="r" b="b"/>
            <a:pathLst>
              <a:path w="844" h="845">
                <a:moveTo>
                  <a:pt x="0" y="0"/>
                </a:moveTo>
                <a:lnTo>
                  <a:pt x="844" y="845"/>
                </a:lnTo>
                <a:lnTo>
                  <a:pt x="844" y="0"/>
                </a:lnTo>
                <a:lnTo>
                  <a:pt x="0" y="0"/>
                </a:lnTo>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4"/>
          <p:cNvSpPr>
            <a:spLocks/>
          </p:cNvSpPr>
          <p:nvPr/>
        </p:nvSpPr>
        <p:spPr bwMode="auto">
          <a:xfrm>
            <a:off x="-21429" y="3341388"/>
            <a:ext cx="1074202" cy="1075475"/>
          </a:xfrm>
          <a:custGeom>
            <a:avLst/>
            <a:gdLst>
              <a:gd name="T0" fmla="*/ 0 w 844"/>
              <a:gd name="T1" fmla="*/ 845 h 845"/>
              <a:gd name="T2" fmla="*/ 844 w 844"/>
              <a:gd name="T3" fmla="*/ 845 h 845"/>
              <a:gd name="T4" fmla="*/ 0 w 844"/>
              <a:gd name="T5" fmla="*/ 0 h 845"/>
              <a:gd name="T6" fmla="*/ 0 w 844"/>
              <a:gd name="T7" fmla="*/ 845 h 845"/>
            </a:gdLst>
            <a:ahLst/>
            <a:cxnLst>
              <a:cxn ang="0">
                <a:pos x="T0" y="T1"/>
              </a:cxn>
              <a:cxn ang="0">
                <a:pos x="T2" y="T3"/>
              </a:cxn>
              <a:cxn ang="0">
                <a:pos x="T4" y="T5"/>
              </a:cxn>
              <a:cxn ang="0">
                <a:pos x="T6" y="T7"/>
              </a:cxn>
            </a:cxnLst>
            <a:rect l="0" t="0" r="r" b="b"/>
            <a:pathLst>
              <a:path w="844" h="845">
                <a:moveTo>
                  <a:pt x="0" y="845"/>
                </a:moveTo>
                <a:lnTo>
                  <a:pt x="844" y="845"/>
                </a:lnTo>
                <a:lnTo>
                  <a:pt x="0" y="0"/>
                </a:lnTo>
                <a:lnTo>
                  <a:pt x="0" y="845"/>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5"/>
          <p:cNvSpPr>
            <a:spLocks/>
          </p:cNvSpPr>
          <p:nvPr/>
        </p:nvSpPr>
        <p:spPr bwMode="auto">
          <a:xfrm>
            <a:off x="1050227"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6"/>
          <p:cNvSpPr>
            <a:spLocks/>
          </p:cNvSpPr>
          <p:nvPr/>
        </p:nvSpPr>
        <p:spPr bwMode="auto">
          <a:xfrm>
            <a:off x="105022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7"/>
          <p:cNvSpPr>
            <a:spLocks/>
          </p:cNvSpPr>
          <p:nvPr/>
        </p:nvSpPr>
        <p:spPr bwMode="auto">
          <a:xfrm>
            <a:off x="105022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8"/>
          <p:cNvSpPr>
            <a:spLocks/>
          </p:cNvSpPr>
          <p:nvPr/>
        </p:nvSpPr>
        <p:spPr bwMode="auto">
          <a:xfrm>
            <a:off x="1050227" y="2264641"/>
            <a:ext cx="1074202" cy="1076747"/>
          </a:xfrm>
          <a:custGeom>
            <a:avLst/>
            <a:gdLst>
              <a:gd name="T0" fmla="*/ 844 w 844"/>
              <a:gd name="T1" fmla="*/ 0 h 846"/>
              <a:gd name="T2" fmla="*/ 0 w 844"/>
              <a:gd name="T3" fmla="*/ 0 h 846"/>
              <a:gd name="T4" fmla="*/ 844 w 844"/>
              <a:gd name="T5" fmla="*/ 846 h 846"/>
              <a:gd name="T6" fmla="*/ 844 w 844"/>
              <a:gd name="T7" fmla="*/ 0 h 846"/>
            </a:gdLst>
            <a:ahLst/>
            <a:cxnLst>
              <a:cxn ang="0">
                <a:pos x="T0" y="T1"/>
              </a:cxn>
              <a:cxn ang="0">
                <a:pos x="T2" y="T3"/>
              </a:cxn>
              <a:cxn ang="0">
                <a:pos x="T4" y="T5"/>
              </a:cxn>
              <a:cxn ang="0">
                <a:pos x="T6" y="T7"/>
              </a:cxn>
            </a:cxnLst>
            <a:rect l="0" t="0" r="r" b="b"/>
            <a:pathLst>
              <a:path w="844" h="846">
                <a:moveTo>
                  <a:pt x="844" y="0"/>
                </a:moveTo>
                <a:lnTo>
                  <a:pt x="0" y="0"/>
                </a:lnTo>
                <a:lnTo>
                  <a:pt x="844" y="846"/>
                </a:lnTo>
                <a:lnTo>
                  <a:pt x="844"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9"/>
          <p:cNvSpPr>
            <a:spLocks/>
          </p:cNvSpPr>
          <p:nvPr/>
        </p:nvSpPr>
        <p:spPr bwMode="auto">
          <a:xfrm>
            <a:off x="1050227" y="2264641"/>
            <a:ext cx="1074202" cy="1076747"/>
          </a:xfrm>
          <a:custGeom>
            <a:avLst/>
            <a:gdLst>
              <a:gd name="T0" fmla="*/ 844 w 844"/>
              <a:gd name="T1" fmla="*/ 0 h 846"/>
              <a:gd name="T2" fmla="*/ 0 w 844"/>
              <a:gd name="T3" fmla="*/ 0 h 846"/>
              <a:gd name="T4" fmla="*/ 844 w 844"/>
              <a:gd name="T5" fmla="*/ 846 h 846"/>
              <a:gd name="T6" fmla="*/ 844 w 844"/>
              <a:gd name="T7" fmla="*/ 0 h 846"/>
            </a:gdLst>
            <a:ahLst/>
            <a:cxnLst>
              <a:cxn ang="0">
                <a:pos x="T0" y="T1"/>
              </a:cxn>
              <a:cxn ang="0">
                <a:pos x="T2" y="T3"/>
              </a:cxn>
              <a:cxn ang="0">
                <a:pos x="T4" y="T5"/>
              </a:cxn>
              <a:cxn ang="0">
                <a:pos x="T6" y="T7"/>
              </a:cxn>
            </a:cxnLst>
            <a:rect l="0" t="0" r="r" b="b"/>
            <a:pathLst>
              <a:path w="844" h="846">
                <a:moveTo>
                  <a:pt x="844" y="0"/>
                </a:moveTo>
                <a:lnTo>
                  <a:pt x="0" y="0"/>
                </a:lnTo>
                <a:lnTo>
                  <a:pt x="844" y="846"/>
                </a:lnTo>
                <a:lnTo>
                  <a:pt x="844" y="0"/>
                </a:ln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20"/>
          <p:cNvSpPr>
            <a:spLocks/>
          </p:cNvSpPr>
          <p:nvPr/>
        </p:nvSpPr>
        <p:spPr bwMode="auto">
          <a:xfrm>
            <a:off x="1050227" y="2264641"/>
            <a:ext cx="1074202" cy="1076747"/>
          </a:xfrm>
          <a:custGeom>
            <a:avLst/>
            <a:gdLst>
              <a:gd name="T0" fmla="*/ 0 w 844"/>
              <a:gd name="T1" fmla="*/ 0 h 846"/>
              <a:gd name="T2" fmla="*/ 0 w 844"/>
              <a:gd name="T3" fmla="*/ 0 h 846"/>
              <a:gd name="T4" fmla="*/ 0 w 844"/>
              <a:gd name="T5" fmla="*/ 846 h 846"/>
              <a:gd name="T6" fmla="*/ 844 w 844"/>
              <a:gd name="T7" fmla="*/ 846 h 846"/>
              <a:gd name="T8" fmla="*/ 0 w 844"/>
              <a:gd name="T9" fmla="*/ 0 h 846"/>
            </a:gdLst>
            <a:ahLst/>
            <a:cxnLst>
              <a:cxn ang="0">
                <a:pos x="T0" y="T1"/>
              </a:cxn>
              <a:cxn ang="0">
                <a:pos x="T2" y="T3"/>
              </a:cxn>
              <a:cxn ang="0">
                <a:pos x="T4" y="T5"/>
              </a:cxn>
              <a:cxn ang="0">
                <a:pos x="T6" y="T7"/>
              </a:cxn>
              <a:cxn ang="0">
                <a:pos x="T8" y="T9"/>
              </a:cxn>
            </a:cxnLst>
            <a:rect l="0" t="0" r="r" b="b"/>
            <a:pathLst>
              <a:path w="844" h="846">
                <a:moveTo>
                  <a:pt x="0" y="0"/>
                </a:moveTo>
                <a:lnTo>
                  <a:pt x="0" y="0"/>
                </a:lnTo>
                <a:lnTo>
                  <a:pt x="0" y="846"/>
                </a:lnTo>
                <a:lnTo>
                  <a:pt x="844" y="846"/>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21"/>
          <p:cNvSpPr>
            <a:spLocks/>
          </p:cNvSpPr>
          <p:nvPr/>
        </p:nvSpPr>
        <p:spPr bwMode="auto">
          <a:xfrm>
            <a:off x="1050227" y="2264641"/>
            <a:ext cx="1074202" cy="1076747"/>
          </a:xfrm>
          <a:custGeom>
            <a:avLst/>
            <a:gdLst>
              <a:gd name="T0" fmla="*/ 0 w 844"/>
              <a:gd name="T1" fmla="*/ 0 h 846"/>
              <a:gd name="T2" fmla="*/ 0 w 844"/>
              <a:gd name="T3" fmla="*/ 0 h 846"/>
              <a:gd name="T4" fmla="*/ 0 w 844"/>
              <a:gd name="T5" fmla="*/ 846 h 846"/>
              <a:gd name="T6" fmla="*/ 844 w 844"/>
              <a:gd name="T7" fmla="*/ 846 h 846"/>
              <a:gd name="T8" fmla="*/ 0 w 844"/>
              <a:gd name="T9" fmla="*/ 0 h 846"/>
            </a:gdLst>
            <a:ahLst/>
            <a:cxnLst>
              <a:cxn ang="0">
                <a:pos x="T0" y="T1"/>
              </a:cxn>
              <a:cxn ang="0">
                <a:pos x="T2" y="T3"/>
              </a:cxn>
              <a:cxn ang="0">
                <a:pos x="T4" y="T5"/>
              </a:cxn>
              <a:cxn ang="0">
                <a:pos x="T6" y="T7"/>
              </a:cxn>
              <a:cxn ang="0">
                <a:pos x="T8" y="T9"/>
              </a:cxn>
            </a:cxnLst>
            <a:rect l="0" t="0" r="r" b="b"/>
            <a:pathLst>
              <a:path w="844" h="846">
                <a:moveTo>
                  <a:pt x="0" y="0"/>
                </a:moveTo>
                <a:lnTo>
                  <a:pt x="0" y="0"/>
                </a:lnTo>
                <a:lnTo>
                  <a:pt x="0" y="846"/>
                </a:lnTo>
                <a:lnTo>
                  <a:pt x="844" y="846"/>
                </a:lnTo>
                <a:lnTo>
                  <a:pt x="0" y="0"/>
                </a:ln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22"/>
          <p:cNvSpPr>
            <a:spLocks/>
          </p:cNvSpPr>
          <p:nvPr/>
        </p:nvSpPr>
        <p:spPr bwMode="auto">
          <a:xfrm>
            <a:off x="1050227" y="3341388"/>
            <a:ext cx="1074202" cy="1075475"/>
          </a:xfrm>
          <a:custGeom>
            <a:avLst/>
            <a:gdLst>
              <a:gd name="T0" fmla="*/ 844 w 844"/>
              <a:gd name="T1" fmla="*/ 0 h 845"/>
              <a:gd name="T2" fmla="*/ 0 w 844"/>
              <a:gd name="T3" fmla="*/ 0 h 845"/>
              <a:gd name="T4" fmla="*/ 844 w 844"/>
              <a:gd name="T5" fmla="*/ 845 h 845"/>
              <a:gd name="T6" fmla="*/ 844 w 844"/>
              <a:gd name="T7" fmla="*/ 0 h 845"/>
            </a:gdLst>
            <a:ahLst/>
            <a:cxnLst>
              <a:cxn ang="0">
                <a:pos x="T0" y="T1"/>
              </a:cxn>
              <a:cxn ang="0">
                <a:pos x="T2" y="T3"/>
              </a:cxn>
              <a:cxn ang="0">
                <a:pos x="T4" y="T5"/>
              </a:cxn>
              <a:cxn ang="0">
                <a:pos x="T6" y="T7"/>
              </a:cxn>
            </a:cxnLst>
            <a:rect l="0" t="0" r="r" b="b"/>
            <a:pathLst>
              <a:path w="844" h="845">
                <a:moveTo>
                  <a:pt x="844" y="0"/>
                </a:moveTo>
                <a:lnTo>
                  <a:pt x="0" y="0"/>
                </a:lnTo>
                <a:lnTo>
                  <a:pt x="844" y="845"/>
                </a:lnTo>
                <a:lnTo>
                  <a:pt x="844"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23"/>
          <p:cNvSpPr>
            <a:spLocks/>
          </p:cNvSpPr>
          <p:nvPr/>
        </p:nvSpPr>
        <p:spPr bwMode="auto">
          <a:xfrm>
            <a:off x="1050227" y="3341388"/>
            <a:ext cx="1074202" cy="1075475"/>
          </a:xfrm>
          <a:custGeom>
            <a:avLst/>
            <a:gdLst>
              <a:gd name="T0" fmla="*/ 844 w 844"/>
              <a:gd name="T1" fmla="*/ 0 h 845"/>
              <a:gd name="T2" fmla="*/ 0 w 844"/>
              <a:gd name="T3" fmla="*/ 0 h 845"/>
              <a:gd name="T4" fmla="*/ 844 w 844"/>
              <a:gd name="T5" fmla="*/ 845 h 845"/>
              <a:gd name="T6" fmla="*/ 844 w 844"/>
              <a:gd name="T7" fmla="*/ 0 h 845"/>
            </a:gdLst>
            <a:ahLst/>
            <a:cxnLst>
              <a:cxn ang="0">
                <a:pos x="T0" y="T1"/>
              </a:cxn>
              <a:cxn ang="0">
                <a:pos x="T2" y="T3"/>
              </a:cxn>
              <a:cxn ang="0">
                <a:pos x="T4" y="T5"/>
              </a:cxn>
              <a:cxn ang="0">
                <a:pos x="T6" y="T7"/>
              </a:cxn>
            </a:cxnLst>
            <a:rect l="0" t="0" r="r" b="b"/>
            <a:pathLst>
              <a:path w="844" h="845">
                <a:moveTo>
                  <a:pt x="844" y="0"/>
                </a:moveTo>
                <a:lnTo>
                  <a:pt x="0" y="0"/>
                </a:lnTo>
                <a:lnTo>
                  <a:pt x="844" y="845"/>
                </a:lnTo>
                <a:lnTo>
                  <a:pt x="844" y="0"/>
                </a:ln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24"/>
          <p:cNvSpPr>
            <a:spLocks/>
          </p:cNvSpPr>
          <p:nvPr/>
        </p:nvSpPr>
        <p:spPr bwMode="auto">
          <a:xfrm>
            <a:off x="1050227" y="3341388"/>
            <a:ext cx="1074202" cy="1075475"/>
          </a:xfrm>
          <a:custGeom>
            <a:avLst/>
            <a:gdLst>
              <a:gd name="T0" fmla="*/ 0 w 844"/>
              <a:gd name="T1" fmla="*/ 0 h 845"/>
              <a:gd name="T2" fmla="*/ 0 w 844"/>
              <a:gd name="T3" fmla="*/ 0 h 845"/>
              <a:gd name="T4" fmla="*/ 0 w 844"/>
              <a:gd name="T5" fmla="*/ 845 h 845"/>
              <a:gd name="T6" fmla="*/ 844 w 844"/>
              <a:gd name="T7" fmla="*/ 845 h 845"/>
              <a:gd name="T8" fmla="*/ 0 w 844"/>
              <a:gd name="T9" fmla="*/ 0 h 845"/>
            </a:gdLst>
            <a:ahLst/>
            <a:cxnLst>
              <a:cxn ang="0">
                <a:pos x="T0" y="T1"/>
              </a:cxn>
              <a:cxn ang="0">
                <a:pos x="T2" y="T3"/>
              </a:cxn>
              <a:cxn ang="0">
                <a:pos x="T4" y="T5"/>
              </a:cxn>
              <a:cxn ang="0">
                <a:pos x="T6" y="T7"/>
              </a:cxn>
              <a:cxn ang="0">
                <a:pos x="T8" y="T9"/>
              </a:cxn>
            </a:cxnLst>
            <a:rect l="0" t="0" r="r" b="b"/>
            <a:pathLst>
              <a:path w="844" h="845">
                <a:moveTo>
                  <a:pt x="0" y="0"/>
                </a:moveTo>
                <a:lnTo>
                  <a:pt x="0" y="0"/>
                </a:lnTo>
                <a:lnTo>
                  <a:pt x="0" y="845"/>
                </a:lnTo>
                <a:lnTo>
                  <a:pt x="844" y="845"/>
                </a:lnTo>
                <a:lnTo>
                  <a:pt x="0"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25"/>
          <p:cNvSpPr>
            <a:spLocks/>
          </p:cNvSpPr>
          <p:nvPr/>
        </p:nvSpPr>
        <p:spPr bwMode="auto">
          <a:xfrm>
            <a:off x="1050227" y="3341388"/>
            <a:ext cx="1074202" cy="1075475"/>
          </a:xfrm>
          <a:custGeom>
            <a:avLst/>
            <a:gdLst>
              <a:gd name="T0" fmla="*/ 0 w 844"/>
              <a:gd name="T1" fmla="*/ 0 h 845"/>
              <a:gd name="T2" fmla="*/ 0 w 844"/>
              <a:gd name="T3" fmla="*/ 0 h 845"/>
              <a:gd name="T4" fmla="*/ 0 w 844"/>
              <a:gd name="T5" fmla="*/ 845 h 845"/>
              <a:gd name="T6" fmla="*/ 844 w 844"/>
              <a:gd name="T7" fmla="*/ 845 h 845"/>
              <a:gd name="T8" fmla="*/ 0 w 844"/>
              <a:gd name="T9" fmla="*/ 0 h 845"/>
            </a:gdLst>
            <a:ahLst/>
            <a:cxnLst>
              <a:cxn ang="0">
                <a:pos x="T0" y="T1"/>
              </a:cxn>
              <a:cxn ang="0">
                <a:pos x="T2" y="T3"/>
              </a:cxn>
              <a:cxn ang="0">
                <a:pos x="T4" y="T5"/>
              </a:cxn>
              <a:cxn ang="0">
                <a:pos x="T6" y="T7"/>
              </a:cxn>
              <a:cxn ang="0">
                <a:pos x="T8" y="T9"/>
              </a:cxn>
            </a:cxnLst>
            <a:rect l="0" t="0" r="r" b="b"/>
            <a:pathLst>
              <a:path w="844" h="845">
                <a:moveTo>
                  <a:pt x="0" y="0"/>
                </a:moveTo>
                <a:lnTo>
                  <a:pt x="0" y="0"/>
                </a:lnTo>
                <a:lnTo>
                  <a:pt x="0" y="845"/>
                </a:lnTo>
                <a:lnTo>
                  <a:pt x="844" y="845"/>
                </a:lnTo>
                <a:lnTo>
                  <a:pt x="0" y="0"/>
                </a:lnTo>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26"/>
          <p:cNvSpPr>
            <a:spLocks/>
          </p:cNvSpPr>
          <p:nvPr/>
        </p:nvSpPr>
        <p:spPr bwMode="auto">
          <a:xfrm>
            <a:off x="211806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27"/>
          <p:cNvSpPr>
            <a:spLocks/>
          </p:cNvSpPr>
          <p:nvPr/>
        </p:nvSpPr>
        <p:spPr bwMode="auto">
          <a:xfrm>
            <a:off x="211806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28"/>
          <p:cNvSpPr>
            <a:spLocks/>
          </p:cNvSpPr>
          <p:nvPr/>
        </p:nvSpPr>
        <p:spPr bwMode="auto">
          <a:xfrm>
            <a:off x="2118066" y="2264641"/>
            <a:ext cx="1074202" cy="1076747"/>
          </a:xfrm>
          <a:custGeom>
            <a:avLst/>
            <a:gdLst>
              <a:gd name="T0" fmla="*/ 844 w 844"/>
              <a:gd name="T1" fmla="*/ 0 h 846"/>
              <a:gd name="T2" fmla="*/ 0 w 844"/>
              <a:gd name="T3" fmla="*/ 0 h 846"/>
              <a:gd name="T4" fmla="*/ 844 w 844"/>
              <a:gd name="T5" fmla="*/ 846 h 846"/>
              <a:gd name="T6" fmla="*/ 844 w 844"/>
              <a:gd name="T7" fmla="*/ 0 h 846"/>
            </a:gdLst>
            <a:ahLst/>
            <a:cxnLst>
              <a:cxn ang="0">
                <a:pos x="T0" y="T1"/>
              </a:cxn>
              <a:cxn ang="0">
                <a:pos x="T2" y="T3"/>
              </a:cxn>
              <a:cxn ang="0">
                <a:pos x="T4" y="T5"/>
              </a:cxn>
              <a:cxn ang="0">
                <a:pos x="T6" y="T7"/>
              </a:cxn>
            </a:cxnLst>
            <a:rect l="0" t="0" r="r" b="b"/>
            <a:pathLst>
              <a:path w="844" h="846">
                <a:moveTo>
                  <a:pt x="844" y="0"/>
                </a:moveTo>
                <a:lnTo>
                  <a:pt x="0" y="0"/>
                </a:lnTo>
                <a:lnTo>
                  <a:pt x="844" y="846"/>
                </a:lnTo>
                <a:lnTo>
                  <a:pt x="844"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29"/>
          <p:cNvSpPr>
            <a:spLocks/>
          </p:cNvSpPr>
          <p:nvPr/>
        </p:nvSpPr>
        <p:spPr bwMode="auto">
          <a:xfrm>
            <a:off x="2118066" y="2264641"/>
            <a:ext cx="1074202" cy="1076747"/>
          </a:xfrm>
          <a:custGeom>
            <a:avLst/>
            <a:gdLst>
              <a:gd name="T0" fmla="*/ 844 w 844"/>
              <a:gd name="T1" fmla="*/ 0 h 846"/>
              <a:gd name="T2" fmla="*/ 0 w 844"/>
              <a:gd name="T3" fmla="*/ 0 h 846"/>
              <a:gd name="T4" fmla="*/ 844 w 844"/>
              <a:gd name="T5" fmla="*/ 846 h 846"/>
              <a:gd name="T6" fmla="*/ 844 w 844"/>
              <a:gd name="T7" fmla="*/ 0 h 846"/>
            </a:gdLst>
            <a:ahLst/>
            <a:cxnLst>
              <a:cxn ang="0">
                <a:pos x="T0" y="T1"/>
              </a:cxn>
              <a:cxn ang="0">
                <a:pos x="T2" y="T3"/>
              </a:cxn>
              <a:cxn ang="0">
                <a:pos x="T4" y="T5"/>
              </a:cxn>
              <a:cxn ang="0">
                <a:pos x="T6" y="T7"/>
              </a:cxn>
            </a:cxnLst>
            <a:rect l="0" t="0" r="r" b="b"/>
            <a:pathLst>
              <a:path w="844" h="846">
                <a:moveTo>
                  <a:pt x="844" y="0"/>
                </a:moveTo>
                <a:lnTo>
                  <a:pt x="0" y="0"/>
                </a:lnTo>
                <a:lnTo>
                  <a:pt x="844" y="846"/>
                </a:lnTo>
                <a:lnTo>
                  <a:pt x="844" y="0"/>
                </a:ln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30"/>
          <p:cNvSpPr>
            <a:spLocks/>
          </p:cNvSpPr>
          <p:nvPr/>
        </p:nvSpPr>
        <p:spPr bwMode="auto">
          <a:xfrm>
            <a:off x="2118066" y="2264641"/>
            <a:ext cx="1074202" cy="1076747"/>
          </a:xfrm>
          <a:custGeom>
            <a:avLst/>
            <a:gdLst>
              <a:gd name="T0" fmla="*/ 0 w 844"/>
              <a:gd name="T1" fmla="*/ 0 h 846"/>
              <a:gd name="T2" fmla="*/ 0 w 844"/>
              <a:gd name="T3" fmla="*/ 846 h 846"/>
              <a:gd name="T4" fmla="*/ 844 w 844"/>
              <a:gd name="T5" fmla="*/ 846 h 846"/>
              <a:gd name="T6" fmla="*/ 0 w 844"/>
              <a:gd name="T7" fmla="*/ 0 h 846"/>
            </a:gdLst>
            <a:ahLst/>
            <a:cxnLst>
              <a:cxn ang="0">
                <a:pos x="T0" y="T1"/>
              </a:cxn>
              <a:cxn ang="0">
                <a:pos x="T2" y="T3"/>
              </a:cxn>
              <a:cxn ang="0">
                <a:pos x="T4" y="T5"/>
              </a:cxn>
              <a:cxn ang="0">
                <a:pos x="T6" y="T7"/>
              </a:cxn>
            </a:cxnLst>
            <a:rect l="0" t="0" r="r" b="b"/>
            <a:pathLst>
              <a:path w="844" h="846">
                <a:moveTo>
                  <a:pt x="0" y="0"/>
                </a:moveTo>
                <a:lnTo>
                  <a:pt x="0" y="846"/>
                </a:lnTo>
                <a:lnTo>
                  <a:pt x="844" y="846"/>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31"/>
          <p:cNvSpPr>
            <a:spLocks/>
          </p:cNvSpPr>
          <p:nvPr/>
        </p:nvSpPr>
        <p:spPr bwMode="auto">
          <a:xfrm>
            <a:off x="2118066" y="2264641"/>
            <a:ext cx="1074202" cy="1076747"/>
          </a:xfrm>
          <a:custGeom>
            <a:avLst/>
            <a:gdLst>
              <a:gd name="T0" fmla="*/ 0 w 844"/>
              <a:gd name="T1" fmla="*/ 0 h 846"/>
              <a:gd name="T2" fmla="*/ 0 w 844"/>
              <a:gd name="T3" fmla="*/ 846 h 846"/>
              <a:gd name="T4" fmla="*/ 844 w 844"/>
              <a:gd name="T5" fmla="*/ 846 h 846"/>
              <a:gd name="T6" fmla="*/ 0 w 844"/>
              <a:gd name="T7" fmla="*/ 0 h 846"/>
            </a:gdLst>
            <a:ahLst/>
            <a:cxnLst>
              <a:cxn ang="0">
                <a:pos x="T0" y="T1"/>
              </a:cxn>
              <a:cxn ang="0">
                <a:pos x="T2" y="T3"/>
              </a:cxn>
              <a:cxn ang="0">
                <a:pos x="T4" y="T5"/>
              </a:cxn>
              <a:cxn ang="0">
                <a:pos x="T6" y="T7"/>
              </a:cxn>
            </a:cxnLst>
            <a:rect l="0" t="0" r="r" b="b"/>
            <a:pathLst>
              <a:path w="844" h="846">
                <a:moveTo>
                  <a:pt x="0" y="0"/>
                </a:moveTo>
                <a:lnTo>
                  <a:pt x="0" y="846"/>
                </a:lnTo>
                <a:lnTo>
                  <a:pt x="844" y="846"/>
                </a:lnTo>
                <a:lnTo>
                  <a:pt x="0" y="0"/>
                </a:lnTo>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32"/>
          <p:cNvSpPr>
            <a:spLocks/>
          </p:cNvSpPr>
          <p:nvPr/>
        </p:nvSpPr>
        <p:spPr bwMode="auto">
          <a:xfrm>
            <a:off x="2118066" y="3341388"/>
            <a:ext cx="1074202" cy="1075475"/>
          </a:xfrm>
          <a:custGeom>
            <a:avLst/>
            <a:gdLst>
              <a:gd name="T0" fmla="*/ 844 w 844"/>
              <a:gd name="T1" fmla="*/ 0 h 845"/>
              <a:gd name="T2" fmla="*/ 0 w 844"/>
              <a:gd name="T3" fmla="*/ 0 h 845"/>
              <a:gd name="T4" fmla="*/ 844 w 844"/>
              <a:gd name="T5" fmla="*/ 845 h 845"/>
              <a:gd name="T6" fmla="*/ 844 w 844"/>
              <a:gd name="T7" fmla="*/ 0 h 845"/>
            </a:gdLst>
            <a:ahLst/>
            <a:cxnLst>
              <a:cxn ang="0">
                <a:pos x="T0" y="T1"/>
              </a:cxn>
              <a:cxn ang="0">
                <a:pos x="T2" y="T3"/>
              </a:cxn>
              <a:cxn ang="0">
                <a:pos x="T4" y="T5"/>
              </a:cxn>
              <a:cxn ang="0">
                <a:pos x="T6" y="T7"/>
              </a:cxn>
            </a:cxnLst>
            <a:rect l="0" t="0" r="r" b="b"/>
            <a:pathLst>
              <a:path w="844" h="845">
                <a:moveTo>
                  <a:pt x="844" y="0"/>
                </a:moveTo>
                <a:lnTo>
                  <a:pt x="0" y="0"/>
                </a:lnTo>
                <a:lnTo>
                  <a:pt x="844" y="845"/>
                </a:lnTo>
                <a:lnTo>
                  <a:pt x="844"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33"/>
          <p:cNvSpPr>
            <a:spLocks/>
          </p:cNvSpPr>
          <p:nvPr/>
        </p:nvSpPr>
        <p:spPr bwMode="auto">
          <a:xfrm>
            <a:off x="2118066" y="3341388"/>
            <a:ext cx="1074202" cy="1075475"/>
          </a:xfrm>
          <a:custGeom>
            <a:avLst/>
            <a:gdLst>
              <a:gd name="T0" fmla="*/ 844 w 844"/>
              <a:gd name="T1" fmla="*/ 0 h 845"/>
              <a:gd name="T2" fmla="*/ 0 w 844"/>
              <a:gd name="T3" fmla="*/ 0 h 845"/>
              <a:gd name="T4" fmla="*/ 844 w 844"/>
              <a:gd name="T5" fmla="*/ 845 h 845"/>
              <a:gd name="T6" fmla="*/ 844 w 844"/>
              <a:gd name="T7" fmla="*/ 0 h 845"/>
            </a:gdLst>
            <a:ahLst/>
            <a:cxnLst>
              <a:cxn ang="0">
                <a:pos x="T0" y="T1"/>
              </a:cxn>
              <a:cxn ang="0">
                <a:pos x="T2" y="T3"/>
              </a:cxn>
              <a:cxn ang="0">
                <a:pos x="T4" y="T5"/>
              </a:cxn>
              <a:cxn ang="0">
                <a:pos x="T6" y="T7"/>
              </a:cxn>
            </a:cxnLst>
            <a:rect l="0" t="0" r="r" b="b"/>
            <a:pathLst>
              <a:path w="844" h="845">
                <a:moveTo>
                  <a:pt x="844" y="0"/>
                </a:moveTo>
                <a:lnTo>
                  <a:pt x="0" y="0"/>
                </a:lnTo>
                <a:lnTo>
                  <a:pt x="844" y="845"/>
                </a:lnTo>
                <a:lnTo>
                  <a:pt x="844" y="0"/>
                </a:ln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34"/>
          <p:cNvSpPr>
            <a:spLocks/>
          </p:cNvSpPr>
          <p:nvPr/>
        </p:nvSpPr>
        <p:spPr bwMode="auto">
          <a:xfrm>
            <a:off x="2118066" y="3341388"/>
            <a:ext cx="1074202" cy="1075475"/>
          </a:xfrm>
          <a:custGeom>
            <a:avLst/>
            <a:gdLst>
              <a:gd name="T0" fmla="*/ 0 w 844"/>
              <a:gd name="T1" fmla="*/ 0 h 845"/>
              <a:gd name="T2" fmla="*/ 0 w 844"/>
              <a:gd name="T3" fmla="*/ 845 h 845"/>
              <a:gd name="T4" fmla="*/ 844 w 844"/>
              <a:gd name="T5" fmla="*/ 845 h 845"/>
              <a:gd name="T6" fmla="*/ 0 w 844"/>
              <a:gd name="T7" fmla="*/ 0 h 845"/>
            </a:gdLst>
            <a:ahLst/>
            <a:cxnLst>
              <a:cxn ang="0">
                <a:pos x="T0" y="T1"/>
              </a:cxn>
              <a:cxn ang="0">
                <a:pos x="T2" y="T3"/>
              </a:cxn>
              <a:cxn ang="0">
                <a:pos x="T4" y="T5"/>
              </a:cxn>
              <a:cxn ang="0">
                <a:pos x="T6" y="T7"/>
              </a:cxn>
            </a:cxnLst>
            <a:rect l="0" t="0" r="r" b="b"/>
            <a:pathLst>
              <a:path w="844" h="845">
                <a:moveTo>
                  <a:pt x="0" y="0"/>
                </a:moveTo>
                <a:lnTo>
                  <a:pt x="0" y="845"/>
                </a:lnTo>
                <a:lnTo>
                  <a:pt x="844" y="845"/>
                </a:lnTo>
                <a:lnTo>
                  <a:pt x="0"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35"/>
          <p:cNvSpPr>
            <a:spLocks/>
          </p:cNvSpPr>
          <p:nvPr/>
        </p:nvSpPr>
        <p:spPr bwMode="auto">
          <a:xfrm>
            <a:off x="2118066" y="3341388"/>
            <a:ext cx="1074202" cy="1075475"/>
          </a:xfrm>
          <a:custGeom>
            <a:avLst/>
            <a:gdLst>
              <a:gd name="T0" fmla="*/ 0 w 844"/>
              <a:gd name="T1" fmla="*/ 0 h 845"/>
              <a:gd name="T2" fmla="*/ 0 w 844"/>
              <a:gd name="T3" fmla="*/ 845 h 845"/>
              <a:gd name="T4" fmla="*/ 844 w 844"/>
              <a:gd name="T5" fmla="*/ 845 h 845"/>
              <a:gd name="T6" fmla="*/ 0 w 844"/>
              <a:gd name="T7" fmla="*/ 0 h 845"/>
            </a:gdLst>
            <a:ahLst/>
            <a:cxnLst>
              <a:cxn ang="0">
                <a:pos x="T0" y="T1"/>
              </a:cxn>
              <a:cxn ang="0">
                <a:pos x="T2" y="T3"/>
              </a:cxn>
              <a:cxn ang="0">
                <a:pos x="T4" y="T5"/>
              </a:cxn>
              <a:cxn ang="0">
                <a:pos x="T6" y="T7"/>
              </a:cxn>
            </a:cxnLst>
            <a:rect l="0" t="0" r="r" b="b"/>
            <a:pathLst>
              <a:path w="844" h="845">
                <a:moveTo>
                  <a:pt x="0" y="0"/>
                </a:moveTo>
                <a:lnTo>
                  <a:pt x="0" y="845"/>
                </a:lnTo>
                <a:lnTo>
                  <a:pt x="844" y="845"/>
                </a:lnTo>
                <a:lnTo>
                  <a:pt x="0" y="0"/>
                </a:lnTo>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36"/>
          <p:cNvSpPr>
            <a:spLocks/>
          </p:cNvSpPr>
          <p:nvPr/>
        </p:nvSpPr>
        <p:spPr bwMode="auto">
          <a:xfrm>
            <a:off x="3189722"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37"/>
          <p:cNvSpPr>
            <a:spLocks/>
          </p:cNvSpPr>
          <p:nvPr/>
        </p:nvSpPr>
        <p:spPr bwMode="auto">
          <a:xfrm>
            <a:off x="3189722"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38"/>
          <p:cNvSpPr>
            <a:spLocks/>
          </p:cNvSpPr>
          <p:nvPr/>
        </p:nvSpPr>
        <p:spPr bwMode="auto">
          <a:xfrm>
            <a:off x="3189722" y="2264641"/>
            <a:ext cx="1074202" cy="1076747"/>
          </a:xfrm>
          <a:custGeom>
            <a:avLst/>
            <a:gdLst>
              <a:gd name="T0" fmla="*/ 844 w 844"/>
              <a:gd name="T1" fmla="*/ 0 h 846"/>
              <a:gd name="T2" fmla="*/ 0 w 844"/>
              <a:gd name="T3" fmla="*/ 0 h 846"/>
              <a:gd name="T4" fmla="*/ 844 w 844"/>
              <a:gd name="T5" fmla="*/ 846 h 846"/>
              <a:gd name="T6" fmla="*/ 844 w 844"/>
              <a:gd name="T7" fmla="*/ 0 h 846"/>
            </a:gdLst>
            <a:ahLst/>
            <a:cxnLst>
              <a:cxn ang="0">
                <a:pos x="T0" y="T1"/>
              </a:cxn>
              <a:cxn ang="0">
                <a:pos x="T2" y="T3"/>
              </a:cxn>
              <a:cxn ang="0">
                <a:pos x="T4" y="T5"/>
              </a:cxn>
              <a:cxn ang="0">
                <a:pos x="T6" y="T7"/>
              </a:cxn>
            </a:cxnLst>
            <a:rect l="0" t="0" r="r" b="b"/>
            <a:pathLst>
              <a:path w="844" h="846">
                <a:moveTo>
                  <a:pt x="844" y="0"/>
                </a:moveTo>
                <a:lnTo>
                  <a:pt x="0" y="0"/>
                </a:lnTo>
                <a:lnTo>
                  <a:pt x="844" y="846"/>
                </a:lnTo>
                <a:lnTo>
                  <a:pt x="844"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39"/>
          <p:cNvSpPr>
            <a:spLocks/>
          </p:cNvSpPr>
          <p:nvPr/>
        </p:nvSpPr>
        <p:spPr bwMode="auto">
          <a:xfrm>
            <a:off x="3189722" y="2264641"/>
            <a:ext cx="1074202" cy="1076747"/>
          </a:xfrm>
          <a:custGeom>
            <a:avLst/>
            <a:gdLst>
              <a:gd name="T0" fmla="*/ 0 w 844"/>
              <a:gd name="T1" fmla="*/ 0 h 846"/>
              <a:gd name="T2" fmla="*/ 0 w 844"/>
              <a:gd name="T3" fmla="*/ 0 h 846"/>
              <a:gd name="T4" fmla="*/ 0 w 844"/>
              <a:gd name="T5" fmla="*/ 846 h 846"/>
              <a:gd name="T6" fmla="*/ 844 w 844"/>
              <a:gd name="T7" fmla="*/ 846 h 846"/>
              <a:gd name="T8" fmla="*/ 0 w 844"/>
              <a:gd name="T9" fmla="*/ 0 h 846"/>
            </a:gdLst>
            <a:ahLst/>
            <a:cxnLst>
              <a:cxn ang="0">
                <a:pos x="T0" y="T1"/>
              </a:cxn>
              <a:cxn ang="0">
                <a:pos x="T2" y="T3"/>
              </a:cxn>
              <a:cxn ang="0">
                <a:pos x="T4" y="T5"/>
              </a:cxn>
              <a:cxn ang="0">
                <a:pos x="T6" y="T7"/>
              </a:cxn>
              <a:cxn ang="0">
                <a:pos x="T8" y="T9"/>
              </a:cxn>
            </a:cxnLst>
            <a:rect l="0" t="0" r="r" b="b"/>
            <a:pathLst>
              <a:path w="844" h="846">
                <a:moveTo>
                  <a:pt x="0" y="0"/>
                </a:moveTo>
                <a:lnTo>
                  <a:pt x="0" y="0"/>
                </a:lnTo>
                <a:lnTo>
                  <a:pt x="0" y="846"/>
                </a:lnTo>
                <a:lnTo>
                  <a:pt x="844" y="846"/>
                </a:lnTo>
                <a:lnTo>
                  <a:pt x="0"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40"/>
          <p:cNvSpPr>
            <a:spLocks/>
          </p:cNvSpPr>
          <p:nvPr/>
        </p:nvSpPr>
        <p:spPr bwMode="auto">
          <a:xfrm>
            <a:off x="3189722" y="3341388"/>
            <a:ext cx="1074202" cy="1075475"/>
          </a:xfrm>
          <a:custGeom>
            <a:avLst/>
            <a:gdLst>
              <a:gd name="T0" fmla="*/ 844 w 844"/>
              <a:gd name="T1" fmla="*/ 0 h 845"/>
              <a:gd name="T2" fmla="*/ 0 w 844"/>
              <a:gd name="T3" fmla="*/ 0 h 845"/>
              <a:gd name="T4" fmla="*/ 844 w 844"/>
              <a:gd name="T5" fmla="*/ 845 h 845"/>
              <a:gd name="T6" fmla="*/ 844 w 844"/>
              <a:gd name="T7" fmla="*/ 0 h 845"/>
            </a:gdLst>
            <a:ahLst/>
            <a:cxnLst>
              <a:cxn ang="0">
                <a:pos x="T0" y="T1"/>
              </a:cxn>
              <a:cxn ang="0">
                <a:pos x="T2" y="T3"/>
              </a:cxn>
              <a:cxn ang="0">
                <a:pos x="T4" y="T5"/>
              </a:cxn>
              <a:cxn ang="0">
                <a:pos x="T6" y="T7"/>
              </a:cxn>
            </a:cxnLst>
            <a:rect l="0" t="0" r="r" b="b"/>
            <a:pathLst>
              <a:path w="844" h="845">
                <a:moveTo>
                  <a:pt x="844" y="0"/>
                </a:moveTo>
                <a:lnTo>
                  <a:pt x="0" y="0"/>
                </a:lnTo>
                <a:lnTo>
                  <a:pt x="844" y="845"/>
                </a:lnTo>
                <a:lnTo>
                  <a:pt x="844"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41"/>
          <p:cNvSpPr>
            <a:spLocks/>
          </p:cNvSpPr>
          <p:nvPr/>
        </p:nvSpPr>
        <p:spPr bwMode="auto">
          <a:xfrm>
            <a:off x="3189722" y="3341388"/>
            <a:ext cx="1074202" cy="1075475"/>
          </a:xfrm>
          <a:custGeom>
            <a:avLst/>
            <a:gdLst>
              <a:gd name="T0" fmla="*/ 0 w 844"/>
              <a:gd name="T1" fmla="*/ 0 h 845"/>
              <a:gd name="T2" fmla="*/ 0 w 844"/>
              <a:gd name="T3" fmla="*/ 0 h 845"/>
              <a:gd name="T4" fmla="*/ 0 w 844"/>
              <a:gd name="T5" fmla="*/ 845 h 845"/>
              <a:gd name="T6" fmla="*/ 844 w 844"/>
              <a:gd name="T7" fmla="*/ 845 h 845"/>
              <a:gd name="T8" fmla="*/ 0 w 844"/>
              <a:gd name="T9" fmla="*/ 0 h 845"/>
            </a:gdLst>
            <a:ahLst/>
            <a:cxnLst>
              <a:cxn ang="0">
                <a:pos x="T0" y="T1"/>
              </a:cxn>
              <a:cxn ang="0">
                <a:pos x="T2" y="T3"/>
              </a:cxn>
              <a:cxn ang="0">
                <a:pos x="T4" y="T5"/>
              </a:cxn>
              <a:cxn ang="0">
                <a:pos x="T6" y="T7"/>
              </a:cxn>
              <a:cxn ang="0">
                <a:pos x="T8" y="T9"/>
              </a:cxn>
            </a:cxnLst>
            <a:rect l="0" t="0" r="r" b="b"/>
            <a:pathLst>
              <a:path w="844" h="845">
                <a:moveTo>
                  <a:pt x="0" y="0"/>
                </a:moveTo>
                <a:lnTo>
                  <a:pt x="0" y="0"/>
                </a:lnTo>
                <a:lnTo>
                  <a:pt x="0" y="845"/>
                </a:lnTo>
                <a:lnTo>
                  <a:pt x="844" y="845"/>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42"/>
          <p:cNvSpPr>
            <a:spLocks/>
          </p:cNvSpPr>
          <p:nvPr/>
        </p:nvSpPr>
        <p:spPr bwMode="auto">
          <a:xfrm>
            <a:off x="426137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43"/>
          <p:cNvSpPr>
            <a:spLocks/>
          </p:cNvSpPr>
          <p:nvPr/>
        </p:nvSpPr>
        <p:spPr bwMode="auto">
          <a:xfrm>
            <a:off x="426137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44"/>
          <p:cNvSpPr>
            <a:spLocks/>
          </p:cNvSpPr>
          <p:nvPr/>
        </p:nvSpPr>
        <p:spPr bwMode="auto">
          <a:xfrm>
            <a:off x="426137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45"/>
          <p:cNvSpPr>
            <a:spLocks/>
          </p:cNvSpPr>
          <p:nvPr/>
        </p:nvSpPr>
        <p:spPr bwMode="auto">
          <a:xfrm>
            <a:off x="426137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46"/>
          <p:cNvSpPr>
            <a:spLocks/>
          </p:cNvSpPr>
          <p:nvPr/>
        </p:nvSpPr>
        <p:spPr bwMode="auto">
          <a:xfrm>
            <a:off x="4261378" y="2264641"/>
            <a:ext cx="1074202" cy="1076747"/>
          </a:xfrm>
          <a:custGeom>
            <a:avLst/>
            <a:gdLst>
              <a:gd name="T0" fmla="*/ 844 w 844"/>
              <a:gd name="T1" fmla="*/ 0 h 846"/>
              <a:gd name="T2" fmla="*/ 0 w 844"/>
              <a:gd name="T3" fmla="*/ 0 h 846"/>
              <a:gd name="T4" fmla="*/ 844 w 844"/>
              <a:gd name="T5" fmla="*/ 846 h 846"/>
              <a:gd name="T6" fmla="*/ 844 w 844"/>
              <a:gd name="T7" fmla="*/ 0 h 846"/>
            </a:gdLst>
            <a:ahLst/>
            <a:cxnLst>
              <a:cxn ang="0">
                <a:pos x="T0" y="T1"/>
              </a:cxn>
              <a:cxn ang="0">
                <a:pos x="T2" y="T3"/>
              </a:cxn>
              <a:cxn ang="0">
                <a:pos x="T4" y="T5"/>
              </a:cxn>
              <a:cxn ang="0">
                <a:pos x="T6" y="T7"/>
              </a:cxn>
            </a:cxnLst>
            <a:rect l="0" t="0" r="r" b="b"/>
            <a:pathLst>
              <a:path w="844" h="846">
                <a:moveTo>
                  <a:pt x="844" y="0"/>
                </a:moveTo>
                <a:lnTo>
                  <a:pt x="0" y="0"/>
                </a:lnTo>
                <a:lnTo>
                  <a:pt x="844" y="846"/>
                </a:lnTo>
                <a:lnTo>
                  <a:pt x="84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47"/>
          <p:cNvSpPr>
            <a:spLocks/>
          </p:cNvSpPr>
          <p:nvPr/>
        </p:nvSpPr>
        <p:spPr bwMode="auto">
          <a:xfrm>
            <a:off x="4261378" y="2264641"/>
            <a:ext cx="1074202" cy="1076747"/>
          </a:xfrm>
          <a:custGeom>
            <a:avLst/>
            <a:gdLst>
              <a:gd name="T0" fmla="*/ 844 w 844"/>
              <a:gd name="T1" fmla="*/ 0 h 846"/>
              <a:gd name="T2" fmla="*/ 0 w 844"/>
              <a:gd name="T3" fmla="*/ 0 h 846"/>
              <a:gd name="T4" fmla="*/ 844 w 844"/>
              <a:gd name="T5" fmla="*/ 846 h 846"/>
              <a:gd name="T6" fmla="*/ 844 w 844"/>
              <a:gd name="T7" fmla="*/ 0 h 846"/>
            </a:gdLst>
            <a:ahLst/>
            <a:cxnLst>
              <a:cxn ang="0">
                <a:pos x="T0" y="T1"/>
              </a:cxn>
              <a:cxn ang="0">
                <a:pos x="T2" y="T3"/>
              </a:cxn>
              <a:cxn ang="0">
                <a:pos x="T4" y="T5"/>
              </a:cxn>
              <a:cxn ang="0">
                <a:pos x="T6" y="T7"/>
              </a:cxn>
            </a:cxnLst>
            <a:rect l="0" t="0" r="r" b="b"/>
            <a:pathLst>
              <a:path w="844" h="846">
                <a:moveTo>
                  <a:pt x="844" y="0"/>
                </a:moveTo>
                <a:lnTo>
                  <a:pt x="0" y="0"/>
                </a:lnTo>
                <a:lnTo>
                  <a:pt x="844" y="846"/>
                </a:lnTo>
                <a:lnTo>
                  <a:pt x="844" y="0"/>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48"/>
          <p:cNvSpPr>
            <a:spLocks/>
          </p:cNvSpPr>
          <p:nvPr/>
        </p:nvSpPr>
        <p:spPr bwMode="auto">
          <a:xfrm>
            <a:off x="4261378" y="2264641"/>
            <a:ext cx="1074202" cy="1076747"/>
          </a:xfrm>
          <a:custGeom>
            <a:avLst/>
            <a:gdLst>
              <a:gd name="T0" fmla="*/ 0 w 844"/>
              <a:gd name="T1" fmla="*/ 0 h 846"/>
              <a:gd name="T2" fmla="*/ 0 w 844"/>
              <a:gd name="T3" fmla="*/ 846 h 846"/>
              <a:gd name="T4" fmla="*/ 844 w 844"/>
              <a:gd name="T5" fmla="*/ 846 h 846"/>
              <a:gd name="T6" fmla="*/ 0 w 844"/>
              <a:gd name="T7" fmla="*/ 0 h 846"/>
            </a:gdLst>
            <a:ahLst/>
            <a:cxnLst>
              <a:cxn ang="0">
                <a:pos x="T0" y="T1"/>
              </a:cxn>
              <a:cxn ang="0">
                <a:pos x="T2" y="T3"/>
              </a:cxn>
              <a:cxn ang="0">
                <a:pos x="T4" y="T5"/>
              </a:cxn>
              <a:cxn ang="0">
                <a:pos x="T6" y="T7"/>
              </a:cxn>
            </a:cxnLst>
            <a:rect l="0" t="0" r="r" b="b"/>
            <a:pathLst>
              <a:path w="844" h="846">
                <a:moveTo>
                  <a:pt x="0" y="0"/>
                </a:moveTo>
                <a:lnTo>
                  <a:pt x="0" y="846"/>
                </a:lnTo>
                <a:lnTo>
                  <a:pt x="844" y="846"/>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49"/>
          <p:cNvSpPr>
            <a:spLocks/>
          </p:cNvSpPr>
          <p:nvPr/>
        </p:nvSpPr>
        <p:spPr bwMode="auto">
          <a:xfrm>
            <a:off x="4261378" y="2264641"/>
            <a:ext cx="1074202" cy="1076747"/>
          </a:xfrm>
          <a:custGeom>
            <a:avLst/>
            <a:gdLst>
              <a:gd name="T0" fmla="*/ 0 w 844"/>
              <a:gd name="T1" fmla="*/ 0 h 846"/>
              <a:gd name="T2" fmla="*/ 0 w 844"/>
              <a:gd name="T3" fmla="*/ 846 h 846"/>
              <a:gd name="T4" fmla="*/ 844 w 844"/>
              <a:gd name="T5" fmla="*/ 846 h 846"/>
              <a:gd name="T6" fmla="*/ 0 w 844"/>
              <a:gd name="T7" fmla="*/ 0 h 846"/>
            </a:gdLst>
            <a:ahLst/>
            <a:cxnLst>
              <a:cxn ang="0">
                <a:pos x="T0" y="T1"/>
              </a:cxn>
              <a:cxn ang="0">
                <a:pos x="T2" y="T3"/>
              </a:cxn>
              <a:cxn ang="0">
                <a:pos x="T4" y="T5"/>
              </a:cxn>
              <a:cxn ang="0">
                <a:pos x="T6" y="T7"/>
              </a:cxn>
            </a:cxnLst>
            <a:rect l="0" t="0" r="r" b="b"/>
            <a:pathLst>
              <a:path w="844" h="846">
                <a:moveTo>
                  <a:pt x="0" y="0"/>
                </a:moveTo>
                <a:lnTo>
                  <a:pt x="0" y="846"/>
                </a:lnTo>
                <a:lnTo>
                  <a:pt x="844" y="846"/>
                </a:lnTo>
                <a:lnTo>
                  <a:pt x="0" y="0"/>
                </a:ln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50"/>
          <p:cNvSpPr>
            <a:spLocks/>
          </p:cNvSpPr>
          <p:nvPr/>
        </p:nvSpPr>
        <p:spPr bwMode="auto">
          <a:xfrm>
            <a:off x="4261378" y="3341388"/>
            <a:ext cx="1074202" cy="1075475"/>
          </a:xfrm>
          <a:custGeom>
            <a:avLst/>
            <a:gdLst>
              <a:gd name="T0" fmla="*/ 844 w 844"/>
              <a:gd name="T1" fmla="*/ 0 h 845"/>
              <a:gd name="T2" fmla="*/ 0 w 844"/>
              <a:gd name="T3" fmla="*/ 0 h 845"/>
              <a:gd name="T4" fmla="*/ 844 w 844"/>
              <a:gd name="T5" fmla="*/ 845 h 845"/>
              <a:gd name="T6" fmla="*/ 844 w 844"/>
              <a:gd name="T7" fmla="*/ 0 h 845"/>
            </a:gdLst>
            <a:ahLst/>
            <a:cxnLst>
              <a:cxn ang="0">
                <a:pos x="T0" y="T1"/>
              </a:cxn>
              <a:cxn ang="0">
                <a:pos x="T2" y="T3"/>
              </a:cxn>
              <a:cxn ang="0">
                <a:pos x="T4" y="T5"/>
              </a:cxn>
              <a:cxn ang="0">
                <a:pos x="T6" y="T7"/>
              </a:cxn>
            </a:cxnLst>
            <a:rect l="0" t="0" r="r" b="b"/>
            <a:pathLst>
              <a:path w="844" h="845">
                <a:moveTo>
                  <a:pt x="844" y="0"/>
                </a:moveTo>
                <a:lnTo>
                  <a:pt x="0" y="0"/>
                </a:lnTo>
                <a:lnTo>
                  <a:pt x="844" y="845"/>
                </a:lnTo>
                <a:lnTo>
                  <a:pt x="84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51"/>
          <p:cNvSpPr>
            <a:spLocks/>
          </p:cNvSpPr>
          <p:nvPr/>
        </p:nvSpPr>
        <p:spPr bwMode="auto">
          <a:xfrm>
            <a:off x="4261378" y="3341388"/>
            <a:ext cx="1074202" cy="1075475"/>
          </a:xfrm>
          <a:custGeom>
            <a:avLst/>
            <a:gdLst>
              <a:gd name="T0" fmla="*/ 0 w 844"/>
              <a:gd name="T1" fmla="*/ 0 h 845"/>
              <a:gd name="T2" fmla="*/ 0 w 844"/>
              <a:gd name="T3" fmla="*/ 0 h 845"/>
              <a:gd name="T4" fmla="*/ 0 w 844"/>
              <a:gd name="T5" fmla="*/ 845 h 845"/>
              <a:gd name="T6" fmla="*/ 844 w 844"/>
              <a:gd name="T7" fmla="*/ 845 h 845"/>
              <a:gd name="T8" fmla="*/ 0 w 844"/>
              <a:gd name="T9" fmla="*/ 0 h 845"/>
            </a:gdLst>
            <a:ahLst/>
            <a:cxnLst>
              <a:cxn ang="0">
                <a:pos x="T0" y="T1"/>
              </a:cxn>
              <a:cxn ang="0">
                <a:pos x="T2" y="T3"/>
              </a:cxn>
              <a:cxn ang="0">
                <a:pos x="T4" y="T5"/>
              </a:cxn>
              <a:cxn ang="0">
                <a:pos x="T6" y="T7"/>
              </a:cxn>
              <a:cxn ang="0">
                <a:pos x="T8" y="T9"/>
              </a:cxn>
            </a:cxnLst>
            <a:rect l="0" t="0" r="r" b="b"/>
            <a:pathLst>
              <a:path w="844" h="845">
                <a:moveTo>
                  <a:pt x="0" y="0"/>
                </a:moveTo>
                <a:lnTo>
                  <a:pt x="0" y="0"/>
                </a:lnTo>
                <a:lnTo>
                  <a:pt x="0" y="845"/>
                </a:lnTo>
                <a:lnTo>
                  <a:pt x="844" y="845"/>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52"/>
          <p:cNvSpPr>
            <a:spLocks/>
          </p:cNvSpPr>
          <p:nvPr/>
        </p:nvSpPr>
        <p:spPr bwMode="auto">
          <a:xfrm>
            <a:off x="532921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53"/>
          <p:cNvSpPr>
            <a:spLocks/>
          </p:cNvSpPr>
          <p:nvPr/>
        </p:nvSpPr>
        <p:spPr bwMode="auto">
          <a:xfrm>
            <a:off x="532921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54"/>
          <p:cNvSpPr>
            <a:spLocks/>
          </p:cNvSpPr>
          <p:nvPr/>
        </p:nvSpPr>
        <p:spPr bwMode="auto">
          <a:xfrm>
            <a:off x="532921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55"/>
          <p:cNvSpPr>
            <a:spLocks/>
          </p:cNvSpPr>
          <p:nvPr/>
        </p:nvSpPr>
        <p:spPr bwMode="auto">
          <a:xfrm>
            <a:off x="532921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56"/>
          <p:cNvSpPr>
            <a:spLocks/>
          </p:cNvSpPr>
          <p:nvPr/>
        </p:nvSpPr>
        <p:spPr bwMode="auto">
          <a:xfrm>
            <a:off x="5329216" y="2264641"/>
            <a:ext cx="1074202" cy="1076747"/>
          </a:xfrm>
          <a:custGeom>
            <a:avLst/>
            <a:gdLst>
              <a:gd name="T0" fmla="*/ 844 w 844"/>
              <a:gd name="T1" fmla="*/ 0 h 846"/>
              <a:gd name="T2" fmla="*/ 0 w 844"/>
              <a:gd name="T3" fmla="*/ 0 h 846"/>
              <a:gd name="T4" fmla="*/ 844 w 844"/>
              <a:gd name="T5" fmla="*/ 846 h 846"/>
              <a:gd name="T6" fmla="*/ 844 w 844"/>
              <a:gd name="T7" fmla="*/ 0 h 846"/>
            </a:gdLst>
            <a:ahLst/>
            <a:cxnLst>
              <a:cxn ang="0">
                <a:pos x="T0" y="T1"/>
              </a:cxn>
              <a:cxn ang="0">
                <a:pos x="T2" y="T3"/>
              </a:cxn>
              <a:cxn ang="0">
                <a:pos x="T4" y="T5"/>
              </a:cxn>
              <a:cxn ang="0">
                <a:pos x="T6" y="T7"/>
              </a:cxn>
            </a:cxnLst>
            <a:rect l="0" t="0" r="r" b="b"/>
            <a:pathLst>
              <a:path w="844" h="846">
                <a:moveTo>
                  <a:pt x="844" y="0"/>
                </a:moveTo>
                <a:lnTo>
                  <a:pt x="0" y="0"/>
                </a:lnTo>
                <a:lnTo>
                  <a:pt x="844" y="846"/>
                </a:lnTo>
                <a:lnTo>
                  <a:pt x="84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57"/>
          <p:cNvSpPr>
            <a:spLocks/>
          </p:cNvSpPr>
          <p:nvPr/>
        </p:nvSpPr>
        <p:spPr bwMode="auto">
          <a:xfrm>
            <a:off x="5329216" y="2264641"/>
            <a:ext cx="1074202" cy="1076747"/>
          </a:xfrm>
          <a:custGeom>
            <a:avLst/>
            <a:gdLst>
              <a:gd name="T0" fmla="*/ 844 w 844"/>
              <a:gd name="T1" fmla="*/ 0 h 846"/>
              <a:gd name="T2" fmla="*/ 0 w 844"/>
              <a:gd name="T3" fmla="*/ 0 h 846"/>
              <a:gd name="T4" fmla="*/ 844 w 844"/>
              <a:gd name="T5" fmla="*/ 846 h 846"/>
              <a:gd name="T6" fmla="*/ 844 w 844"/>
              <a:gd name="T7" fmla="*/ 0 h 846"/>
            </a:gdLst>
            <a:ahLst/>
            <a:cxnLst>
              <a:cxn ang="0">
                <a:pos x="T0" y="T1"/>
              </a:cxn>
              <a:cxn ang="0">
                <a:pos x="T2" y="T3"/>
              </a:cxn>
              <a:cxn ang="0">
                <a:pos x="T4" y="T5"/>
              </a:cxn>
              <a:cxn ang="0">
                <a:pos x="T6" y="T7"/>
              </a:cxn>
            </a:cxnLst>
            <a:rect l="0" t="0" r="r" b="b"/>
            <a:pathLst>
              <a:path w="844" h="846">
                <a:moveTo>
                  <a:pt x="844" y="0"/>
                </a:moveTo>
                <a:lnTo>
                  <a:pt x="0" y="0"/>
                </a:lnTo>
                <a:lnTo>
                  <a:pt x="844" y="846"/>
                </a:lnTo>
                <a:lnTo>
                  <a:pt x="844"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58"/>
          <p:cNvSpPr>
            <a:spLocks/>
          </p:cNvSpPr>
          <p:nvPr/>
        </p:nvSpPr>
        <p:spPr bwMode="auto">
          <a:xfrm>
            <a:off x="5329216" y="2264641"/>
            <a:ext cx="1074202" cy="1076747"/>
          </a:xfrm>
          <a:custGeom>
            <a:avLst/>
            <a:gdLst>
              <a:gd name="T0" fmla="*/ 0 w 844"/>
              <a:gd name="T1" fmla="*/ 0 h 846"/>
              <a:gd name="T2" fmla="*/ 0 w 844"/>
              <a:gd name="T3" fmla="*/ 0 h 846"/>
              <a:gd name="T4" fmla="*/ 0 w 844"/>
              <a:gd name="T5" fmla="*/ 846 h 846"/>
              <a:gd name="T6" fmla="*/ 844 w 844"/>
              <a:gd name="T7" fmla="*/ 846 h 846"/>
              <a:gd name="T8" fmla="*/ 0 w 844"/>
              <a:gd name="T9" fmla="*/ 0 h 846"/>
            </a:gdLst>
            <a:ahLst/>
            <a:cxnLst>
              <a:cxn ang="0">
                <a:pos x="T0" y="T1"/>
              </a:cxn>
              <a:cxn ang="0">
                <a:pos x="T2" y="T3"/>
              </a:cxn>
              <a:cxn ang="0">
                <a:pos x="T4" y="T5"/>
              </a:cxn>
              <a:cxn ang="0">
                <a:pos x="T6" y="T7"/>
              </a:cxn>
              <a:cxn ang="0">
                <a:pos x="T8" y="T9"/>
              </a:cxn>
            </a:cxnLst>
            <a:rect l="0" t="0" r="r" b="b"/>
            <a:pathLst>
              <a:path w="844" h="846">
                <a:moveTo>
                  <a:pt x="0" y="0"/>
                </a:moveTo>
                <a:lnTo>
                  <a:pt x="0" y="0"/>
                </a:lnTo>
                <a:lnTo>
                  <a:pt x="0" y="846"/>
                </a:lnTo>
                <a:lnTo>
                  <a:pt x="844" y="846"/>
                </a:ln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59"/>
          <p:cNvSpPr>
            <a:spLocks/>
          </p:cNvSpPr>
          <p:nvPr/>
        </p:nvSpPr>
        <p:spPr bwMode="auto">
          <a:xfrm>
            <a:off x="5329216" y="3341388"/>
            <a:ext cx="1074202" cy="1075475"/>
          </a:xfrm>
          <a:custGeom>
            <a:avLst/>
            <a:gdLst>
              <a:gd name="T0" fmla="*/ 844 w 844"/>
              <a:gd name="T1" fmla="*/ 0 h 845"/>
              <a:gd name="T2" fmla="*/ 0 w 844"/>
              <a:gd name="T3" fmla="*/ 0 h 845"/>
              <a:gd name="T4" fmla="*/ 844 w 844"/>
              <a:gd name="T5" fmla="*/ 845 h 845"/>
              <a:gd name="T6" fmla="*/ 844 w 844"/>
              <a:gd name="T7" fmla="*/ 0 h 845"/>
            </a:gdLst>
            <a:ahLst/>
            <a:cxnLst>
              <a:cxn ang="0">
                <a:pos x="T0" y="T1"/>
              </a:cxn>
              <a:cxn ang="0">
                <a:pos x="T2" y="T3"/>
              </a:cxn>
              <a:cxn ang="0">
                <a:pos x="T4" y="T5"/>
              </a:cxn>
              <a:cxn ang="0">
                <a:pos x="T6" y="T7"/>
              </a:cxn>
            </a:cxnLst>
            <a:rect l="0" t="0" r="r" b="b"/>
            <a:pathLst>
              <a:path w="844" h="845">
                <a:moveTo>
                  <a:pt x="844" y="0"/>
                </a:moveTo>
                <a:lnTo>
                  <a:pt x="0" y="0"/>
                </a:lnTo>
                <a:lnTo>
                  <a:pt x="844" y="845"/>
                </a:lnTo>
                <a:lnTo>
                  <a:pt x="84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60"/>
          <p:cNvSpPr>
            <a:spLocks/>
          </p:cNvSpPr>
          <p:nvPr/>
        </p:nvSpPr>
        <p:spPr bwMode="auto">
          <a:xfrm>
            <a:off x="5329216" y="3341388"/>
            <a:ext cx="1074202" cy="1075475"/>
          </a:xfrm>
          <a:custGeom>
            <a:avLst/>
            <a:gdLst>
              <a:gd name="T0" fmla="*/ 844 w 844"/>
              <a:gd name="T1" fmla="*/ 0 h 845"/>
              <a:gd name="T2" fmla="*/ 0 w 844"/>
              <a:gd name="T3" fmla="*/ 0 h 845"/>
              <a:gd name="T4" fmla="*/ 844 w 844"/>
              <a:gd name="T5" fmla="*/ 845 h 845"/>
              <a:gd name="T6" fmla="*/ 844 w 844"/>
              <a:gd name="T7" fmla="*/ 0 h 845"/>
            </a:gdLst>
            <a:ahLst/>
            <a:cxnLst>
              <a:cxn ang="0">
                <a:pos x="T0" y="T1"/>
              </a:cxn>
              <a:cxn ang="0">
                <a:pos x="T2" y="T3"/>
              </a:cxn>
              <a:cxn ang="0">
                <a:pos x="T4" y="T5"/>
              </a:cxn>
              <a:cxn ang="0">
                <a:pos x="T6" y="T7"/>
              </a:cxn>
            </a:cxnLst>
            <a:rect l="0" t="0" r="r" b="b"/>
            <a:pathLst>
              <a:path w="844" h="845">
                <a:moveTo>
                  <a:pt x="844" y="0"/>
                </a:moveTo>
                <a:lnTo>
                  <a:pt x="0" y="0"/>
                </a:lnTo>
                <a:lnTo>
                  <a:pt x="844" y="845"/>
                </a:lnTo>
                <a:lnTo>
                  <a:pt x="844"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61"/>
          <p:cNvSpPr>
            <a:spLocks/>
          </p:cNvSpPr>
          <p:nvPr/>
        </p:nvSpPr>
        <p:spPr bwMode="auto">
          <a:xfrm>
            <a:off x="5329216" y="3341388"/>
            <a:ext cx="1074202" cy="1075475"/>
          </a:xfrm>
          <a:custGeom>
            <a:avLst/>
            <a:gdLst>
              <a:gd name="T0" fmla="*/ 0 w 844"/>
              <a:gd name="T1" fmla="*/ 0 h 845"/>
              <a:gd name="T2" fmla="*/ 0 w 844"/>
              <a:gd name="T3" fmla="*/ 845 h 845"/>
              <a:gd name="T4" fmla="*/ 844 w 844"/>
              <a:gd name="T5" fmla="*/ 845 h 845"/>
              <a:gd name="T6" fmla="*/ 0 w 844"/>
              <a:gd name="T7" fmla="*/ 0 h 845"/>
            </a:gdLst>
            <a:ahLst/>
            <a:cxnLst>
              <a:cxn ang="0">
                <a:pos x="T0" y="T1"/>
              </a:cxn>
              <a:cxn ang="0">
                <a:pos x="T2" y="T3"/>
              </a:cxn>
              <a:cxn ang="0">
                <a:pos x="T4" y="T5"/>
              </a:cxn>
              <a:cxn ang="0">
                <a:pos x="T6" y="T7"/>
              </a:cxn>
            </a:cxnLst>
            <a:rect l="0" t="0" r="r" b="b"/>
            <a:pathLst>
              <a:path w="844" h="845">
                <a:moveTo>
                  <a:pt x="0" y="0"/>
                </a:moveTo>
                <a:lnTo>
                  <a:pt x="0" y="845"/>
                </a:lnTo>
                <a:lnTo>
                  <a:pt x="844" y="84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62"/>
          <p:cNvSpPr>
            <a:spLocks/>
          </p:cNvSpPr>
          <p:nvPr/>
        </p:nvSpPr>
        <p:spPr bwMode="auto">
          <a:xfrm>
            <a:off x="5329216" y="3341388"/>
            <a:ext cx="1074202" cy="1075475"/>
          </a:xfrm>
          <a:custGeom>
            <a:avLst/>
            <a:gdLst>
              <a:gd name="T0" fmla="*/ 0 w 844"/>
              <a:gd name="T1" fmla="*/ 0 h 845"/>
              <a:gd name="T2" fmla="*/ 0 w 844"/>
              <a:gd name="T3" fmla="*/ 845 h 845"/>
              <a:gd name="T4" fmla="*/ 844 w 844"/>
              <a:gd name="T5" fmla="*/ 845 h 845"/>
              <a:gd name="T6" fmla="*/ 0 w 844"/>
              <a:gd name="T7" fmla="*/ 0 h 845"/>
            </a:gdLst>
            <a:ahLst/>
            <a:cxnLst>
              <a:cxn ang="0">
                <a:pos x="T0" y="T1"/>
              </a:cxn>
              <a:cxn ang="0">
                <a:pos x="T2" y="T3"/>
              </a:cxn>
              <a:cxn ang="0">
                <a:pos x="T4" y="T5"/>
              </a:cxn>
              <a:cxn ang="0">
                <a:pos x="T6" y="T7"/>
              </a:cxn>
            </a:cxnLst>
            <a:rect l="0" t="0" r="r" b="b"/>
            <a:pathLst>
              <a:path w="844" h="845">
                <a:moveTo>
                  <a:pt x="0" y="0"/>
                </a:moveTo>
                <a:lnTo>
                  <a:pt x="0" y="845"/>
                </a:lnTo>
                <a:lnTo>
                  <a:pt x="844" y="845"/>
                </a:lnTo>
                <a:lnTo>
                  <a:pt x="0" y="0"/>
                </a:ln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63"/>
          <p:cNvSpPr>
            <a:spLocks/>
          </p:cNvSpPr>
          <p:nvPr/>
        </p:nvSpPr>
        <p:spPr bwMode="auto">
          <a:xfrm>
            <a:off x="640087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64"/>
          <p:cNvSpPr>
            <a:spLocks/>
          </p:cNvSpPr>
          <p:nvPr/>
        </p:nvSpPr>
        <p:spPr bwMode="auto">
          <a:xfrm>
            <a:off x="640087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5"/>
          <p:cNvSpPr>
            <a:spLocks/>
          </p:cNvSpPr>
          <p:nvPr/>
        </p:nvSpPr>
        <p:spPr bwMode="auto">
          <a:xfrm>
            <a:off x="6400872" y="2264641"/>
            <a:ext cx="1074202" cy="1076747"/>
          </a:xfrm>
          <a:custGeom>
            <a:avLst/>
            <a:gdLst>
              <a:gd name="T0" fmla="*/ 0 w 844"/>
              <a:gd name="T1" fmla="*/ 0 h 846"/>
              <a:gd name="T2" fmla="*/ 0 w 844"/>
              <a:gd name="T3" fmla="*/ 846 h 846"/>
              <a:gd name="T4" fmla="*/ 844 w 844"/>
              <a:gd name="T5" fmla="*/ 846 h 846"/>
              <a:gd name="T6" fmla="*/ 0 w 844"/>
              <a:gd name="T7" fmla="*/ 0 h 846"/>
              <a:gd name="T8" fmla="*/ 0 w 844"/>
              <a:gd name="T9" fmla="*/ 0 h 846"/>
            </a:gdLst>
            <a:ahLst/>
            <a:cxnLst>
              <a:cxn ang="0">
                <a:pos x="T0" y="T1"/>
              </a:cxn>
              <a:cxn ang="0">
                <a:pos x="T2" y="T3"/>
              </a:cxn>
              <a:cxn ang="0">
                <a:pos x="T4" y="T5"/>
              </a:cxn>
              <a:cxn ang="0">
                <a:pos x="T6" y="T7"/>
              </a:cxn>
              <a:cxn ang="0">
                <a:pos x="T8" y="T9"/>
              </a:cxn>
            </a:cxnLst>
            <a:rect l="0" t="0" r="r" b="b"/>
            <a:pathLst>
              <a:path w="844" h="846">
                <a:moveTo>
                  <a:pt x="0" y="0"/>
                </a:moveTo>
                <a:lnTo>
                  <a:pt x="0" y="846"/>
                </a:lnTo>
                <a:lnTo>
                  <a:pt x="844" y="846"/>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66"/>
          <p:cNvSpPr>
            <a:spLocks/>
          </p:cNvSpPr>
          <p:nvPr/>
        </p:nvSpPr>
        <p:spPr bwMode="auto">
          <a:xfrm>
            <a:off x="6400872" y="3341388"/>
            <a:ext cx="1074202" cy="1075475"/>
          </a:xfrm>
          <a:custGeom>
            <a:avLst/>
            <a:gdLst>
              <a:gd name="T0" fmla="*/ 0 w 844"/>
              <a:gd name="T1" fmla="*/ 0 h 845"/>
              <a:gd name="T2" fmla="*/ 0 w 844"/>
              <a:gd name="T3" fmla="*/ 845 h 845"/>
              <a:gd name="T4" fmla="*/ 844 w 844"/>
              <a:gd name="T5" fmla="*/ 845 h 845"/>
              <a:gd name="T6" fmla="*/ 0 w 844"/>
              <a:gd name="T7" fmla="*/ 0 h 845"/>
              <a:gd name="T8" fmla="*/ 0 w 844"/>
              <a:gd name="T9" fmla="*/ 0 h 845"/>
            </a:gdLst>
            <a:ahLst/>
            <a:cxnLst>
              <a:cxn ang="0">
                <a:pos x="T0" y="T1"/>
              </a:cxn>
              <a:cxn ang="0">
                <a:pos x="T2" y="T3"/>
              </a:cxn>
              <a:cxn ang="0">
                <a:pos x="T4" y="T5"/>
              </a:cxn>
              <a:cxn ang="0">
                <a:pos x="T6" y="T7"/>
              </a:cxn>
              <a:cxn ang="0">
                <a:pos x="T8" y="T9"/>
              </a:cxn>
            </a:cxnLst>
            <a:rect l="0" t="0" r="r" b="b"/>
            <a:pathLst>
              <a:path w="844" h="845">
                <a:moveTo>
                  <a:pt x="0" y="0"/>
                </a:moveTo>
                <a:lnTo>
                  <a:pt x="0" y="845"/>
                </a:lnTo>
                <a:lnTo>
                  <a:pt x="844" y="845"/>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67"/>
          <p:cNvSpPr>
            <a:spLocks/>
          </p:cNvSpPr>
          <p:nvPr/>
        </p:nvSpPr>
        <p:spPr bwMode="auto">
          <a:xfrm>
            <a:off x="6400872" y="3341388"/>
            <a:ext cx="1074202" cy="1075475"/>
          </a:xfrm>
          <a:custGeom>
            <a:avLst/>
            <a:gdLst>
              <a:gd name="T0" fmla="*/ 0 w 844"/>
              <a:gd name="T1" fmla="*/ 0 h 845"/>
              <a:gd name="T2" fmla="*/ 0 w 844"/>
              <a:gd name="T3" fmla="*/ 845 h 845"/>
              <a:gd name="T4" fmla="*/ 844 w 844"/>
              <a:gd name="T5" fmla="*/ 845 h 845"/>
              <a:gd name="T6" fmla="*/ 0 w 844"/>
              <a:gd name="T7" fmla="*/ 0 h 845"/>
              <a:gd name="T8" fmla="*/ 0 w 844"/>
              <a:gd name="T9" fmla="*/ 0 h 845"/>
            </a:gdLst>
            <a:ahLst/>
            <a:cxnLst>
              <a:cxn ang="0">
                <a:pos x="T0" y="T1"/>
              </a:cxn>
              <a:cxn ang="0">
                <a:pos x="T2" y="T3"/>
              </a:cxn>
              <a:cxn ang="0">
                <a:pos x="T4" y="T5"/>
              </a:cxn>
              <a:cxn ang="0">
                <a:pos x="T6" y="T7"/>
              </a:cxn>
              <a:cxn ang="0">
                <a:pos x="T8" y="T9"/>
              </a:cxn>
            </a:cxnLst>
            <a:rect l="0" t="0" r="r" b="b"/>
            <a:pathLst>
              <a:path w="844" h="845">
                <a:moveTo>
                  <a:pt x="0" y="0"/>
                </a:moveTo>
                <a:lnTo>
                  <a:pt x="0" y="845"/>
                </a:lnTo>
                <a:lnTo>
                  <a:pt x="844" y="845"/>
                </a:lnTo>
                <a:lnTo>
                  <a:pt x="0" y="0"/>
                </a:lnTo>
                <a:lnTo>
                  <a:pt x="0" y="0"/>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userDrawn="1">
            <p:ph type="dt" sz="half" idx="10"/>
          </p:nvPr>
        </p:nvSpPr>
        <p:spPr/>
        <p:txBody>
          <a:bodyPr/>
          <a:lstStyle/>
          <a:p>
            <a:fld id="{9578D6DB-6798-42D2-B9AD-FC6F1C72FC30}" type="datetimeFigureOut">
              <a:rPr lang="en-US" smtClean="0"/>
              <a:pPr/>
              <a:t>4/22/2024</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userDrawn="1">
            <p:ph sz="quarter" idx="13"/>
          </p:nvPr>
        </p:nvSpPr>
        <p:spPr>
          <a:xfrm>
            <a:off x="614137" y="4480560"/>
            <a:ext cx="9823675"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itle 1"/>
          <p:cNvSpPr>
            <a:spLocks noGrp="1"/>
          </p:cNvSpPr>
          <p:nvPr userDrawn="1">
            <p:ph type="ctrTitle" hasCustomPrompt="1"/>
          </p:nvPr>
        </p:nvSpPr>
        <p:spPr>
          <a:xfrm>
            <a:off x="627448" y="1773903"/>
            <a:ext cx="5471438" cy="2137870"/>
          </a:xfrm>
        </p:spPr>
        <p:txBody>
          <a:bodyPr lIns="0" tIns="0" rIns="0" bIns="0" anchor="ctr"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a:t>CLICK TO EDIT</a:t>
            </a:r>
          </a:p>
        </p:txBody>
      </p:sp>
    </p:spTree>
    <p:extLst>
      <p:ext uri="{BB962C8B-B14F-4D97-AF65-F5344CB8AC3E}">
        <p14:creationId xmlns:p14="http://schemas.microsoft.com/office/powerpoint/2010/main" val="276394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6656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3"/>
            <a:ext cx="5930678"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8997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 name="Group 9"/>
          <p:cNvGrpSpPr/>
          <p:nvPr userDrawn="1"/>
        </p:nvGrpSpPr>
        <p:grpSpPr>
          <a:xfrm>
            <a:off x="-13445" y="397294"/>
            <a:ext cx="4944979" cy="825797"/>
            <a:chOff x="1057207" y="1191711"/>
            <a:chExt cx="6424847" cy="1072930"/>
          </a:xfrm>
        </p:grpSpPr>
        <p:sp>
          <p:nvSpPr>
            <p:cNvPr id="11" name="Freeform 15"/>
            <p:cNvSpPr>
              <a:spLocks/>
            </p:cNvSpPr>
            <p:nvPr userDrawn="1"/>
          </p:nvSpPr>
          <p:spPr bwMode="auto">
            <a:xfrm>
              <a:off x="1057207"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6"/>
            <p:cNvSpPr>
              <a:spLocks/>
            </p:cNvSpPr>
            <p:nvPr userDrawn="1"/>
          </p:nvSpPr>
          <p:spPr bwMode="auto">
            <a:xfrm>
              <a:off x="105720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userDrawn="1"/>
          </p:nvSpPr>
          <p:spPr bwMode="auto">
            <a:xfrm>
              <a:off x="105720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userDrawn="1"/>
          </p:nvSpPr>
          <p:spPr bwMode="auto">
            <a:xfrm>
              <a:off x="212504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7"/>
            <p:cNvSpPr>
              <a:spLocks/>
            </p:cNvSpPr>
            <p:nvPr userDrawn="1"/>
          </p:nvSpPr>
          <p:spPr bwMode="auto">
            <a:xfrm>
              <a:off x="212504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36"/>
            <p:cNvSpPr>
              <a:spLocks/>
            </p:cNvSpPr>
            <p:nvPr userDrawn="1"/>
          </p:nvSpPr>
          <p:spPr bwMode="auto">
            <a:xfrm>
              <a:off x="3196702"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37"/>
            <p:cNvSpPr>
              <a:spLocks/>
            </p:cNvSpPr>
            <p:nvPr userDrawn="1"/>
          </p:nvSpPr>
          <p:spPr bwMode="auto">
            <a:xfrm>
              <a:off x="3196702"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2"/>
            <p:cNvSpPr>
              <a:spLocks/>
            </p:cNvSpPr>
            <p:nvPr userDrawn="1"/>
          </p:nvSpPr>
          <p:spPr bwMode="auto">
            <a:xfrm>
              <a:off x="426835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3"/>
            <p:cNvSpPr>
              <a:spLocks/>
            </p:cNvSpPr>
            <p:nvPr userDrawn="1"/>
          </p:nvSpPr>
          <p:spPr bwMode="auto">
            <a:xfrm>
              <a:off x="426835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p:cNvSpPr>
              <a:spLocks/>
            </p:cNvSpPr>
            <p:nvPr userDrawn="1"/>
          </p:nvSpPr>
          <p:spPr bwMode="auto">
            <a:xfrm>
              <a:off x="426835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p:cNvSpPr>
              <a:spLocks/>
            </p:cNvSpPr>
            <p:nvPr userDrawn="1"/>
          </p:nvSpPr>
          <p:spPr bwMode="auto">
            <a:xfrm>
              <a:off x="426835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2"/>
            <p:cNvSpPr>
              <a:spLocks/>
            </p:cNvSpPr>
            <p:nvPr userDrawn="1"/>
          </p:nvSpPr>
          <p:spPr bwMode="auto">
            <a:xfrm>
              <a:off x="533619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3"/>
            <p:cNvSpPr>
              <a:spLocks/>
            </p:cNvSpPr>
            <p:nvPr userDrawn="1"/>
          </p:nvSpPr>
          <p:spPr bwMode="auto">
            <a:xfrm>
              <a:off x="533619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4"/>
            <p:cNvSpPr>
              <a:spLocks/>
            </p:cNvSpPr>
            <p:nvPr userDrawn="1"/>
          </p:nvSpPr>
          <p:spPr bwMode="auto">
            <a:xfrm>
              <a:off x="533619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5"/>
            <p:cNvSpPr>
              <a:spLocks/>
            </p:cNvSpPr>
            <p:nvPr userDrawn="1"/>
          </p:nvSpPr>
          <p:spPr bwMode="auto">
            <a:xfrm>
              <a:off x="533619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3"/>
            <p:cNvSpPr>
              <a:spLocks/>
            </p:cNvSpPr>
            <p:nvPr userDrawn="1"/>
          </p:nvSpPr>
          <p:spPr bwMode="auto">
            <a:xfrm>
              <a:off x="640785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4"/>
            <p:cNvSpPr>
              <a:spLocks/>
            </p:cNvSpPr>
            <p:nvPr userDrawn="1"/>
          </p:nvSpPr>
          <p:spPr bwMode="auto">
            <a:xfrm>
              <a:off x="640785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09441" y="508119"/>
            <a:ext cx="10969943" cy="711081"/>
          </a:xfrm>
        </p:spPr>
        <p:txBody>
          <a:bodyPr>
            <a:noAutofit/>
          </a:bodyPr>
          <a:lstStyle>
            <a:lvl1pPr>
              <a:defRPr sz="3600"/>
            </a:lvl1pPr>
          </a:lstStyle>
          <a:p>
            <a:r>
              <a:rPr lang="en-US"/>
              <a:t>Click to edit</a:t>
            </a:r>
          </a:p>
        </p:txBody>
      </p:sp>
      <p:sp>
        <p:nvSpPr>
          <p:cNvPr id="3" name="Date Placeholder 2"/>
          <p:cNvSpPr>
            <a:spLocks noGrp="1"/>
          </p:cNvSpPr>
          <p:nvPr>
            <p:ph type="dt" sz="half" idx="10"/>
          </p:nvPr>
        </p:nvSpPr>
        <p:spPr/>
        <p:txBody>
          <a:bodyPr/>
          <a:lstStyle/>
          <a:p>
            <a:fld id="{425404F2-BE9A-4460-8815-8F645183555F}"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7" name="Content Placeholder 6"/>
          <p:cNvSpPr>
            <a:spLocks noGrp="1"/>
          </p:cNvSpPr>
          <p:nvPr>
            <p:ph sz="quarter" idx="13"/>
          </p:nvPr>
        </p:nvSpPr>
        <p:spPr>
          <a:xfrm>
            <a:off x="608013" y="1828800"/>
            <a:ext cx="4876800" cy="1143000"/>
          </a:xfrm>
        </p:spPr>
        <p:txBody>
          <a:bodyPr anchor="ctr" anchorCtr="0">
            <a:noAutofit/>
          </a:bodyPr>
          <a:lstStyle>
            <a:lvl1pPr>
              <a:defRPr sz="4000"/>
            </a:lvl1pPr>
          </a:lstStyle>
          <a:p>
            <a:pPr lvl="0"/>
            <a:r>
              <a:rPr lang="en-US"/>
              <a:t>Click to edit</a:t>
            </a:r>
          </a:p>
        </p:txBody>
      </p:sp>
      <p:sp>
        <p:nvSpPr>
          <p:cNvPr id="8" name="Content Placeholder 6"/>
          <p:cNvSpPr>
            <a:spLocks noGrp="1"/>
          </p:cNvSpPr>
          <p:nvPr>
            <p:ph sz="quarter" idx="14"/>
          </p:nvPr>
        </p:nvSpPr>
        <p:spPr>
          <a:xfrm>
            <a:off x="608013" y="3048000"/>
            <a:ext cx="4876800" cy="2667000"/>
          </a:xfrm>
        </p:spPr>
        <p:txBody>
          <a:bodyPr/>
          <a:lstStyle>
            <a:lvl1pPr>
              <a:lnSpc>
                <a:spcPct val="120000"/>
              </a:lnSpc>
              <a:defRPr/>
            </a:lvl1pPr>
          </a:lstStyle>
          <a:p>
            <a:pPr lvl="0"/>
            <a:r>
              <a:rPr lang="en-US"/>
              <a:t>Click to edit Master text styles</a:t>
            </a:r>
          </a:p>
        </p:txBody>
      </p:sp>
    </p:spTree>
    <p:extLst>
      <p:ext uri="{BB962C8B-B14F-4D97-AF65-F5344CB8AC3E}">
        <p14:creationId xmlns:p14="http://schemas.microsoft.com/office/powerpoint/2010/main" val="22893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 name="Group 9"/>
          <p:cNvGrpSpPr/>
          <p:nvPr userDrawn="1"/>
        </p:nvGrpSpPr>
        <p:grpSpPr>
          <a:xfrm>
            <a:off x="-13445" y="409902"/>
            <a:ext cx="4944979" cy="825797"/>
            <a:chOff x="1057207" y="1191711"/>
            <a:chExt cx="6424847" cy="1072930"/>
          </a:xfrm>
        </p:grpSpPr>
        <p:sp>
          <p:nvSpPr>
            <p:cNvPr id="11" name="Freeform 15"/>
            <p:cNvSpPr>
              <a:spLocks/>
            </p:cNvSpPr>
            <p:nvPr userDrawn="1"/>
          </p:nvSpPr>
          <p:spPr bwMode="auto">
            <a:xfrm>
              <a:off x="1057207"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6"/>
            <p:cNvSpPr>
              <a:spLocks/>
            </p:cNvSpPr>
            <p:nvPr userDrawn="1"/>
          </p:nvSpPr>
          <p:spPr bwMode="auto">
            <a:xfrm>
              <a:off x="105720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userDrawn="1"/>
          </p:nvSpPr>
          <p:spPr bwMode="auto">
            <a:xfrm>
              <a:off x="105720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userDrawn="1"/>
          </p:nvSpPr>
          <p:spPr bwMode="auto">
            <a:xfrm>
              <a:off x="212504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7"/>
            <p:cNvSpPr>
              <a:spLocks/>
            </p:cNvSpPr>
            <p:nvPr userDrawn="1"/>
          </p:nvSpPr>
          <p:spPr bwMode="auto">
            <a:xfrm>
              <a:off x="212504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36"/>
            <p:cNvSpPr>
              <a:spLocks/>
            </p:cNvSpPr>
            <p:nvPr userDrawn="1"/>
          </p:nvSpPr>
          <p:spPr bwMode="auto">
            <a:xfrm>
              <a:off x="3196702"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37"/>
            <p:cNvSpPr>
              <a:spLocks/>
            </p:cNvSpPr>
            <p:nvPr userDrawn="1"/>
          </p:nvSpPr>
          <p:spPr bwMode="auto">
            <a:xfrm>
              <a:off x="3196702"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2"/>
            <p:cNvSpPr>
              <a:spLocks/>
            </p:cNvSpPr>
            <p:nvPr userDrawn="1"/>
          </p:nvSpPr>
          <p:spPr bwMode="auto">
            <a:xfrm>
              <a:off x="426835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3"/>
            <p:cNvSpPr>
              <a:spLocks/>
            </p:cNvSpPr>
            <p:nvPr userDrawn="1"/>
          </p:nvSpPr>
          <p:spPr bwMode="auto">
            <a:xfrm>
              <a:off x="426835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p:cNvSpPr>
              <a:spLocks/>
            </p:cNvSpPr>
            <p:nvPr userDrawn="1"/>
          </p:nvSpPr>
          <p:spPr bwMode="auto">
            <a:xfrm>
              <a:off x="426835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p:cNvSpPr>
              <a:spLocks/>
            </p:cNvSpPr>
            <p:nvPr userDrawn="1"/>
          </p:nvSpPr>
          <p:spPr bwMode="auto">
            <a:xfrm>
              <a:off x="426835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2"/>
            <p:cNvSpPr>
              <a:spLocks/>
            </p:cNvSpPr>
            <p:nvPr userDrawn="1"/>
          </p:nvSpPr>
          <p:spPr bwMode="auto">
            <a:xfrm>
              <a:off x="533619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3"/>
            <p:cNvSpPr>
              <a:spLocks/>
            </p:cNvSpPr>
            <p:nvPr userDrawn="1"/>
          </p:nvSpPr>
          <p:spPr bwMode="auto">
            <a:xfrm>
              <a:off x="533619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4"/>
            <p:cNvSpPr>
              <a:spLocks/>
            </p:cNvSpPr>
            <p:nvPr userDrawn="1"/>
          </p:nvSpPr>
          <p:spPr bwMode="auto">
            <a:xfrm>
              <a:off x="533619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5"/>
            <p:cNvSpPr>
              <a:spLocks/>
            </p:cNvSpPr>
            <p:nvPr userDrawn="1"/>
          </p:nvSpPr>
          <p:spPr bwMode="auto">
            <a:xfrm>
              <a:off x="533619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3"/>
            <p:cNvSpPr>
              <a:spLocks/>
            </p:cNvSpPr>
            <p:nvPr userDrawn="1"/>
          </p:nvSpPr>
          <p:spPr bwMode="auto">
            <a:xfrm>
              <a:off x="640785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4"/>
            <p:cNvSpPr>
              <a:spLocks/>
            </p:cNvSpPr>
            <p:nvPr userDrawn="1"/>
          </p:nvSpPr>
          <p:spPr bwMode="auto">
            <a:xfrm>
              <a:off x="640785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09441" y="508119"/>
            <a:ext cx="10969943" cy="711081"/>
          </a:xfrm>
        </p:spPr>
        <p:txBody>
          <a:bodyPr>
            <a:noAutofit/>
          </a:bodyPr>
          <a:lstStyle>
            <a:lvl1pPr>
              <a:defRPr sz="3600"/>
            </a:lvl1pPr>
          </a:lstStyle>
          <a:p>
            <a:r>
              <a:rPr lang="en-US"/>
              <a:t>Click to edit</a:t>
            </a:r>
          </a:p>
        </p:txBody>
      </p:sp>
      <p:sp>
        <p:nvSpPr>
          <p:cNvPr id="3" name="Date Placeholder 2"/>
          <p:cNvSpPr>
            <a:spLocks noGrp="1"/>
          </p:cNvSpPr>
          <p:nvPr>
            <p:ph type="dt" sz="half" idx="10"/>
          </p:nvPr>
        </p:nvSpPr>
        <p:spPr/>
        <p:txBody>
          <a:bodyPr/>
          <a:lstStyle/>
          <a:p>
            <a:fld id="{425404F2-BE9A-4460-8815-8F645183555F}"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28" name="Content Placeholder 6"/>
          <p:cNvSpPr>
            <a:spLocks noGrp="1"/>
          </p:cNvSpPr>
          <p:nvPr>
            <p:ph sz="quarter" idx="15"/>
          </p:nvPr>
        </p:nvSpPr>
        <p:spPr>
          <a:xfrm>
            <a:off x="6704012" y="1905000"/>
            <a:ext cx="4876800" cy="1143000"/>
          </a:xfrm>
        </p:spPr>
        <p:txBody>
          <a:bodyPr anchor="ctr" anchorCtr="0">
            <a:noAutofit/>
          </a:bodyPr>
          <a:lstStyle>
            <a:lvl1pPr>
              <a:defRPr sz="4000"/>
            </a:lvl1pPr>
          </a:lstStyle>
          <a:p>
            <a:pPr lvl="0"/>
            <a:r>
              <a:rPr lang="en-US"/>
              <a:t>Click to edit</a:t>
            </a:r>
          </a:p>
        </p:txBody>
      </p:sp>
      <p:sp>
        <p:nvSpPr>
          <p:cNvPr id="29" name="Content Placeholder 6"/>
          <p:cNvSpPr>
            <a:spLocks noGrp="1"/>
          </p:cNvSpPr>
          <p:nvPr>
            <p:ph sz="quarter" idx="16"/>
          </p:nvPr>
        </p:nvSpPr>
        <p:spPr>
          <a:xfrm>
            <a:off x="6704012" y="3276600"/>
            <a:ext cx="4876800" cy="2362200"/>
          </a:xfrm>
        </p:spPr>
        <p:txBody>
          <a:bodyPr/>
          <a:lstStyle>
            <a:lvl1pPr>
              <a:lnSpc>
                <a:spcPct val="120000"/>
              </a:lnSpc>
              <a:defRPr/>
            </a:lvl1pPr>
          </a:lstStyle>
          <a:p>
            <a:pPr lvl="0"/>
            <a:r>
              <a:rPr lang="en-US"/>
              <a:t>Click to edit Master text styles</a:t>
            </a:r>
          </a:p>
        </p:txBody>
      </p:sp>
    </p:spTree>
    <p:extLst>
      <p:ext uri="{BB962C8B-B14F-4D97-AF65-F5344CB8AC3E}">
        <p14:creationId xmlns:p14="http://schemas.microsoft.com/office/powerpoint/2010/main" val="216094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 name="Group 9"/>
          <p:cNvGrpSpPr/>
          <p:nvPr userDrawn="1"/>
        </p:nvGrpSpPr>
        <p:grpSpPr>
          <a:xfrm>
            <a:off x="-13445" y="419100"/>
            <a:ext cx="4944979" cy="825797"/>
            <a:chOff x="1057207" y="1191711"/>
            <a:chExt cx="6424847" cy="1072930"/>
          </a:xfrm>
        </p:grpSpPr>
        <p:sp>
          <p:nvSpPr>
            <p:cNvPr id="11" name="Freeform 15"/>
            <p:cNvSpPr>
              <a:spLocks/>
            </p:cNvSpPr>
            <p:nvPr userDrawn="1"/>
          </p:nvSpPr>
          <p:spPr bwMode="auto">
            <a:xfrm>
              <a:off x="1057207"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6"/>
            <p:cNvSpPr>
              <a:spLocks/>
            </p:cNvSpPr>
            <p:nvPr userDrawn="1"/>
          </p:nvSpPr>
          <p:spPr bwMode="auto">
            <a:xfrm>
              <a:off x="105720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userDrawn="1"/>
          </p:nvSpPr>
          <p:spPr bwMode="auto">
            <a:xfrm>
              <a:off x="105720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userDrawn="1"/>
          </p:nvSpPr>
          <p:spPr bwMode="auto">
            <a:xfrm>
              <a:off x="212504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7"/>
            <p:cNvSpPr>
              <a:spLocks/>
            </p:cNvSpPr>
            <p:nvPr userDrawn="1"/>
          </p:nvSpPr>
          <p:spPr bwMode="auto">
            <a:xfrm>
              <a:off x="212504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36"/>
            <p:cNvSpPr>
              <a:spLocks/>
            </p:cNvSpPr>
            <p:nvPr userDrawn="1"/>
          </p:nvSpPr>
          <p:spPr bwMode="auto">
            <a:xfrm>
              <a:off x="3196702"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37"/>
            <p:cNvSpPr>
              <a:spLocks/>
            </p:cNvSpPr>
            <p:nvPr userDrawn="1"/>
          </p:nvSpPr>
          <p:spPr bwMode="auto">
            <a:xfrm>
              <a:off x="3196702"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2"/>
            <p:cNvSpPr>
              <a:spLocks/>
            </p:cNvSpPr>
            <p:nvPr userDrawn="1"/>
          </p:nvSpPr>
          <p:spPr bwMode="auto">
            <a:xfrm>
              <a:off x="426835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3"/>
            <p:cNvSpPr>
              <a:spLocks/>
            </p:cNvSpPr>
            <p:nvPr userDrawn="1"/>
          </p:nvSpPr>
          <p:spPr bwMode="auto">
            <a:xfrm>
              <a:off x="426835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p:cNvSpPr>
              <a:spLocks/>
            </p:cNvSpPr>
            <p:nvPr userDrawn="1"/>
          </p:nvSpPr>
          <p:spPr bwMode="auto">
            <a:xfrm>
              <a:off x="426835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p:cNvSpPr>
              <a:spLocks/>
            </p:cNvSpPr>
            <p:nvPr userDrawn="1"/>
          </p:nvSpPr>
          <p:spPr bwMode="auto">
            <a:xfrm>
              <a:off x="426835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2"/>
            <p:cNvSpPr>
              <a:spLocks/>
            </p:cNvSpPr>
            <p:nvPr userDrawn="1"/>
          </p:nvSpPr>
          <p:spPr bwMode="auto">
            <a:xfrm>
              <a:off x="533619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3"/>
            <p:cNvSpPr>
              <a:spLocks/>
            </p:cNvSpPr>
            <p:nvPr userDrawn="1"/>
          </p:nvSpPr>
          <p:spPr bwMode="auto">
            <a:xfrm>
              <a:off x="533619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4"/>
            <p:cNvSpPr>
              <a:spLocks/>
            </p:cNvSpPr>
            <p:nvPr userDrawn="1"/>
          </p:nvSpPr>
          <p:spPr bwMode="auto">
            <a:xfrm>
              <a:off x="533619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5"/>
            <p:cNvSpPr>
              <a:spLocks/>
            </p:cNvSpPr>
            <p:nvPr userDrawn="1"/>
          </p:nvSpPr>
          <p:spPr bwMode="auto">
            <a:xfrm>
              <a:off x="533619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3"/>
            <p:cNvSpPr>
              <a:spLocks/>
            </p:cNvSpPr>
            <p:nvPr userDrawn="1"/>
          </p:nvSpPr>
          <p:spPr bwMode="auto">
            <a:xfrm>
              <a:off x="640785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4"/>
            <p:cNvSpPr>
              <a:spLocks/>
            </p:cNvSpPr>
            <p:nvPr userDrawn="1"/>
          </p:nvSpPr>
          <p:spPr bwMode="auto">
            <a:xfrm>
              <a:off x="640785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09441" y="508119"/>
            <a:ext cx="10969943" cy="711081"/>
          </a:xfrm>
        </p:spPr>
        <p:txBody>
          <a:bodyPr>
            <a:noAutofit/>
          </a:bodyPr>
          <a:lstStyle>
            <a:lvl1pPr>
              <a:defRPr sz="3600"/>
            </a:lvl1pPr>
          </a:lstStyle>
          <a:p>
            <a:r>
              <a:rPr lang="en-US"/>
              <a:t>Click to edit</a:t>
            </a:r>
          </a:p>
        </p:txBody>
      </p:sp>
      <p:sp>
        <p:nvSpPr>
          <p:cNvPr id="3" name="Date Placeholder 2"/>
          <p:cNvSpPr>
            <a:spLocks noGrp="1"/>
          </p:cNvSpPr>
          <p:nvPr>
            <p:ph type="dt" sz="half" idx="10"/>
          </p:nvPr>
        </p:nvSpPr>
        <p:spPr/>
        <p:txBody>
          <a:bodyPr/>
          <a:lstStyle/>
          <a:p>
            <a:fld id="{425404F2-BE9A-4460-8815-8F645183555F}"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7" name="Content Placeholder 6"/>
          <p:cNvSpPr>
            <a:spLocks noGrp="1"/>
          </p:cNvSpPr>
          <p:nvPr>
            <p:ph sz="quarter" idx="13"/>
          </p:nvPr>
        </p:nvSpPr>
        <p:spPr>
          <a:xfrm>
            <a:off x="608013" y="1357532"/>
            <a:ext cx="3428999" cy="762000"/>
          </a:xfrm>
        </p:spPr>
        <p:txBody>
          <a:bodyPr anchor="b" anchorCtr="0">
            <a:noAutofit/>
          </a:bodyPr>
          <a:lstStyle>
            <a:lvl1pPr>
              <a:defRPr sz="3200"/>
            </a:lvl1pPr>
          </a:lstStyle>
          <a:p>
            <a:pPr lvl="0"/>
            <a:r>
              <a:rPr lang="en-US"/>
              <a:t>Click to edit</a:t>
            </a:r>
          </a:p>
        </p:txBody>
      </p:sp>
      <p:sp>
        <p:nvSpPr>
          <p:cNvPr id="8" name="Content Placeholder 6"/>
          <p:cNvSpPr>
            <a:spLocks noGrp="1"/>
          </p:cNvSpPr>
          <p:nvPr>
            <p:ph sz="quarter" idx="14"/>
          </p:nvPr>
        </p:nvSpPr>
        <p:spPr>
          <a:xfrm>
            <a:off x="608013" y="2167001"/>
            <a:ext cx="3428999" cy="990600"/>
          </a:xfrm>
        </p:spPr>
        <p:txBody>
          <a:bodyPr/>
          <a:lstStyle>
            <a:lvl1pPr>
              <a:lnSpc>
                <a:spcPct val="120000"/>
              </a:lnSpc>
              <a:defRPr/>
            </a:lvl1pPr>
          </a:lstStyle>
          <a:p>
            <a:pPr lvl="0"/>
            <a:r>
              <a:rPr lang="en-US"/>
              <a:t>Click to edit Master text styles</a:t>
            </a:r>
          </a:p>
        </p:txBody>
      </p:sp>
      <p:sp>
        <p:nvSpPr>
          <p:cNvPr id="30" name="Content Placeholder 6"/>
          <p:cNvSpPr>
            <a:spLocks noGrp="1"/>
          </p:cNvSpPr>
          <p:nvPr>
            <p:ph sz="quarter" idx="15"/>
          </p:nvPr>
        </p:nvSpPr>
        <p:spPr>
          <a:xfrm>
            <a:off x="4370545" y="1357532"/>
            <a:ext cx="3428999" cy="762000"/>
          </a:xfrm>
        </p:spPr>
        <p:txBody>
          <a:bodyPr anchor="b" anchorCtr="0">
            <a:noAutofit/>
          </a:bodyPr>
          <a:lstStyle>
            <a:lvl1pPr>
              <a:defRPr sz="3200"/>
            </a:lvl1pPr>
          </a:lstStyle>
          <a:p>
            <a:pPr lvl="0"/>
            <a:r>
              <a:rPr lang="en-US"/>
              <a:t>Click to edit</a:t>
            </a:r>
          </a:p>
        </p:txBody>
      </p:sp>
      <p:sp>
        <p:nvSpPr>
          <p:cNvPr id="31" name="Content Placeholder 6"/>
          <p:cNvSpPr>
            <a:spLocks noGrp="1"/>
          </p:cNvSpPr>
          <p:nvPr>
            <p:ph sz="quarter" idx="16"/>
          </p:nvPr>
        </p:nvSpPr>
        <p:spPr>
          <a:xfrm>
            <a:off x="4370545" y="2167001"/>
            <a:ext cx="3428999" cy="990600"/>
          </a:xfrm>
        </p:spPr>
        <p:txBody>
          <a:bodyPr/>
          <a:lstStyle>
            <a:lvl1pPr>
              <a:lnSpc>
                <a:spcPct val="120000"/>
              </a:lnSpc>
              <a:defRPr/>
            </a:lvl1pPr>
          </a:lstStyle>
          <a:p>
            <a:pPr lvl="0"/>
            <a:r>
              <a:rPr lang="en-US"/>
              <a:t>Click to edit Master text styles</a:t>
            </a:r>
          </a:p>
        </p:txBody>
      </p:sp>
      <p:sp>
        <p:nvSpPr>
          <p:cNvPr id="32" name="Content Placeholder 6"/>
          <p:cNvSpPr>
            <a:spLocks noGrp="1"/>
          </p:cNvSpPr>
          <p:nvPr>
            <p:ph sz="quarter" idx="17"/>
          </p:nvPr>
        </p:nvSpPr>
        <p:spPr>
          <a:xfrm>
            <a:off x="8151813" y="1357532"/>
            <a:ext cx="3428999" cy="762000"/>
          </a:xfrm>
        </p:spPr>
        <p:txBody>
          <a:bodyPr anchor="b" anchorCtr="0">
            <a:noAutofit/>
          </a:bodyPr>
          <a:lstStyle>
            <a:lvl1pPr>
              <a:defRPr sz="3200"/>
            </a:lvl1pPr>
          </a:lstStyle>
          <a:p>
            <a:pPr lvl="0"/>
            <a:r>
              <a:rPr lang="en-US"/>
              <a:t>Click to edit</a:t>
            </a:r>
          </a:p>
        </p:txBody>
      </p:sp>
      <p:sp>
        <p:nvSpPr>
          <p:cNvPr id="33" name="Content Placeholder 6"/>
          <p:cNvSpPr>
            <a:spLocks noGrp="1"/>
          </p:cNvSpPr>
          <p:nvPr>
            <p:ph sz="quarter" idx="18"/>
          </p:nvPr>
        </p:nvSpPr>
        <p:spPr>
          <a:xfrm>
            <a:off x="8151813" y="2167001"/>
            <a:ext cx="3428999" cy="990600"/>
          </a:xfrm>
        </p:spPr>
        <p:txBody>
          <a:bodyPr/>
          <a:lstStyle>
            <a:lvl1pPr>
              <a:lnSpc>
                <a:spcPct val="120000"/>
              </a:lnSpc>
              <a:defRPr/>
            </a:lvl1pPr>
          </a:lstStyle>
          <a:p>
            <a:pPr lvl="0"/>
            <a:r>
              <a:rPr lang="en-US"/>
              <a:t>Click to edit Master text styles</a:t>
            </a:r>
          </a:p>
        </p:txBody>
      </p:sp>
    </p:spTree>
    <p:extLst>
      <p:ext uri="{BB962C8B-B14F-4D97-AF65-F5344CB8AC3E}">
        <p14:creationId xmlns:p14="http://schemas.microsoft.com/office/powerpoint/2010/main" val="418277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6" name="Group 5"/>
          <p:cNvGrpSpPr/>
          <p:nvPr userDrawn="1"/>
        </p:nvGrpSpPr>
        <p:grpSpPr>
          <a:xfrm>
            <a:off x="-13445" y="457200"/>
            <a:ext cx="4944979" cy="825797"/>
            <a:chOff x="1057207" y="1191711"/>
            <a:chExt cx="6424847" cy="1072930"/>
          </a:xfrm>
        </p:grpSpPr>
        <p:sp>
          <p:nvSpPr>
            <p:cNvPr id="10" name="Freeform 15"/>
            <p:cNvSpPr>
              <a:spLocks/>
            </p:cNvSpPr>
            <p:nvPr userDrawn="1"/>
          </p:nvSpPr>
          <p:spPr bwMode="auto">
            <a:xfrm>
              <a:off x="1057207"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6"/>
            <p:cNvSpPr>
              <a:spLocks/>
            </p:cNvSpPr>
            <p:nvPr userDrawn="1"/>
          </p:nvSpPr>
          <p:spPr bwMode="auto">
            <a:xfrm>
              <a:off x="105720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7"/>
            <p:cNvSpPr>
              <a:spLocks/>
            </p:cNvSpPr>
            <p:nvPr userDrawn="1"/>
          </p:nvSpPr>
          <p:spPr bwMode="auto">
            <a:xfrm>
              <a:off x="105720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userDrawn="1"/>
          </p:nvSpPr>
          <p:spPr bwMode="auto">
            <a:xfrm>
              <a:off x="212504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27"/>
            <p:cNvSpPr>
              <a:spLocks/>
            </p:cNvSpPr>
            <p:nvPr userDrawn="1"/>
          </p:nvSpPr>
          <p:spPr bwMode="auto">
            <a:xfrm>
              <a:off x="212504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36"/>
            <p:cNvSpPr>
              <a:spLocks/>
            </p:cNvSpPr>
            <p:nvPr userDrawn="1"/>
          </p:nvSpPr>
          <p:spPr bwMode="auto">
            <a:xfrm>
              <a:off x="3196702"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37"/>
            <p:cNvSpPr>
              <a:spLocks/>
            </p:cNvSpPr>
            <p:nvPr userDrawn="1"/>
          </p:nvSpPr>
          <p:spPr bwMode="auto">
            <a:xfrm>
              <a:off x="3196702"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2"/>
            <p:cNvSpPr>
              <a:spLocks/>
            </p:cNvSpPr>
            <p:nvPr userDrawn="1"/>
          </p:nvSpPr>
          <p:spPr bwMode="auto">
            <a:xfrm>
              <a:off x="426835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3"/>
            <p:cNvSpPr>
              <a:spLocks/>
            </p:cNvSpPr>
            <p:nvPr userDrawn="1"/>
          </p:nvSpPr>
          <p:spPr bwMode="auto">
            <a:xfrm>
              <a:off x="426835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userDrawn="1"/>
          </p:nvSpPr>
          <p:spPr bwMode="auto">
            <a:xfrm>
              <a:off x="426835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5"/>
            <p:cNvSpPr>
              <a:spLocks/>
            </p:cNvSpPr>
            <p:nvPr userDrawn="1"/>
          </p:nvSpPr>
          <p:spPr bwMode="auto">
            <a:xfrm>
              <a:off x="426835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2"/>
            <p:cNvSpPr>
              <a:spLocks/>
            </p:cNvSpPr>
            <p:nvPr userDrawn="1"/>
          </p:nvSpPr>
          <p:spPr bwMode="auto">
            <a:xfrm>
              <a:off x="533619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3"/>
            <p:cNvSpPr>
              <a:spLocks/>
            </p:cNvSpPr>
            <p:nvPr userDrawn="1"/>
          </p:nvSpPr>
          <p:spPr bwMode="auto">
            <a:xfrm>
              <a:off x="533619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4"/>
            <p:cNvSpPr>
              <a:spLocks/>
            </p:cNvSpPr>
            <p:nvPr userDrawn="1"/>
          </p:nvSpPr>
          <p:spPr bwMode="auto">
            <a:xfrm>
              <a:off x="533619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5"/>
            <p:cNvSpPr>
              <a:spLocks/>
            </p:cNvSpPr>
            <p:nvPr userDrawn="1"/>
          </p:nvSpPr>
          <p:spPr bwMode="auto">
            <a:xfrm>
              <a:off x="533619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3"/>
            <p:cNvSpPr>
              <a:spLocks/>
            </p:cNvSpPr>
            <p:nvPr userDrawn="1"/>
          </p:nvSpPr>
          <p:spPr bwMode="auto">
            <a:xfrm>
              <a:off x="640785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4"/>
            <p:cNvSpPr>
              <a:spLocks/>
            </p:cNvSpPr>
            <p:nvPr userDrawn="1"/>
          </p:nvSpPr>
          <p:spPr bwMode="auto">
            <a:xfrm>
              <a:off x="640785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09441" y="508119"/>
            <a:ext cx="10969943" cy="711081"/>
          </a:xfrm>
        </p:spPr>
        <p:txBody>
          <a:bodyPr>
            <a:noAutofit/>
          </a:bodyPr>
          <a:lstStyle>
            <a:lvl1pPr>
              <a:defRPr sz="3600"/>
            </a:lvl1pPr>
          </a:lstStyle>
          <a:p>
            <a:r>
              <a:rPr lang="en-US"/>
              <a:t>Click to edit</a:t>
            </a:r>
          </a:p>
        </p:txBody>
      </p:sp>
      <p:sp>
        <p:nvSpPr>
          <p:cNvPr id="3" name="Date Placeholder 2"/>
          <p:cNvSpPr>
            <a:spLocks noGrp="1"/>
          </p:cNvSpPr>
          <p:nvPr>
            <p:ph type="dt" sz="half" idx="10"/>
          </p:nvPr>
        </p:nvSpPr>
        <p:spPr/>
        <p:txBody>
          <a:bodyPr/>
          <a:lstStyle/>
          <a:p>
            <a:fld id="{425404F2-BE9A-4460-8815-8F645183555F}"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8" name="Content Placeholder 6"/>
          <p:cNvSpPr>
            <a:spLocks noGrp="1"/>
          </p:cNvSpPr>
          <p:nvPr>
            <p:ph sz="quarter" idx="14"/>
          </p:nvPr>
        </p:nvSpPr>
        <p:spPr>
          <a:xfrm>
            <a:off x="6932611" y="2514600"/>
            <a:ext cx="4665305" cy="2667000"/>
          </a:xfrm>
        </p:spPr>
        <p:txBody>
          <a:bodyPr/>
          <a:lstStyle>
            <a:lvl1pPr>
              <a:lnSpc>
                <a:spcPct val="120000"/>
              </a:lnSpc>
              <a:defRPr/>
            </a:lvl1pPr>
          </a:lstStyle>
          <a:p>
            <a:pPr lvl="0"/>
            <a:r>
              <a:rPr lang="en-US"/>
              <a:t>Click to edit Master text styles</a:t>
            </a:r>
          </a:p>
        </p:txBody>
      </p:sp>
    </p:spTree>
    <p:extLst>
      <p:ext uri="{BB962C8B-B14F-4D97-AF65-F5344CB8AC3E}">
        <p14:creationId xmlns:p14="http://schemas.microsoft.com/office/powerpoint/2010/main" val="76821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a:t>Click to edit Master text styles</a:t>
            </a:r>
          </a:p>
        </p:txBody>
      </p:sp>
      <p:sp>
        <p:nvSpPr>
          <p:cNvPr id="4" name="Content Placeholder 3"/>
          <p:cNvSpPr>
            <a:spLocks noGrp="1"/>
          </p:cNvSpPr>
          <p:nvPr>
            <p:ph sz="half" idx="2"/>
          </p:nvPr>
        </p:nvSpPr>
        <p:spPr>
          <a:xfrm>
            <a:off x="6195986"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7" name="Group 6"/>
          <p:cNvGrpSpPr/>
          <p:nvPr userDrawn="1"/>
        </p:nvGrpSpPr>
        <p:grpSpPr>
          <a:xfrm>
            <a:off x="-13445" y="406400"/>
            <a:ext cx="4944979" cy="825797"/>
            <a:chOff x="1057207" y="1191711"/>
            <a:chExt cx="6424847" cy="1072930"/>
          </a:xfrm>
        </p:grpSpPr>
        <p:sp>
          <p:nvSpPr>
            <p:cNvPr id="8" name="Freeform 15"/>
            <p:cNvSpPr>
              <a:spLocks/>
            </p:cNvSpPr>
            <p:nvPr userDrawn="1"/>
          </p:nvSpPr>
          <p:spPr bwMode="auto">
            <a:xfrm>
              <a:off x="1057207"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p:cNvSpPr>
            <p:nvPr userDrawn="1"/>
          </p:nvSpPr>
          <p:spPr bwMode="auto">
            <a:xfrm>
              <a:off x="105720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p:cNvSpPr>
            <p:nvPr userDrawn="1"/>
          </p:nvSpPr>
          <p:spPr bwMode="auto">
            <a:xfrm>
              <a:off x="1057207"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6"/>
            <p:cNvSpPr>
              <a:spLocks/>
            </p:cNvSpPr>
            <p:nvPr userDrawn="1"/>
          </p:nvSpPr>
          <p:spPr bwMode="auto">
            <a:xfrm>
              <a:off x="212504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27"/>
            <p:cNvSpPr>
              <a:spLocks/>
            </p:cNvSpPr>
            <p:nvPr userDrawn="1"/>
          </p:nvSpPr>
          <p:spPr bwMode="auto">
            <a:xfrm>
              <a:off x="212504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36"/>
            <p:cNvSpPr>
              <a:spLocks/>
            </p:cNvSpPr>
            <p:nvPr userDrawn="1"/>
          </p:nvSpPr>
          <p:spPr bwMode="auto">
            <a:xfrm>
              <a:off x="3196702"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37"/>
            <p:cNvSpPr>
              <a:spLocks/>
            </p:cNvSpPr>
            <p:nvPr userDrawn="1"/>
          </p:nvSpPr>
          <p:spPr bwMode="auto">
            <a:xfrm>
              <a:off x="3196702"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2"/>
            <p:cNvSpPr>
              <a:spLocks/>
            </p:cNvSpPr>
            <p:nvPr userDrawn="1"/>
          </p:nvSpPr>
          <p:spPr bwMode="auto">
            <a:xfrm>
              <a:off x="426835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3"/>
            <p:cNvSpPr>
              <a:spLocks/>
            </p:cNvSpPr>
            <p:nvPr userDrawn="1"/>
          </p:nvSpPr>
          <p:spPr bwMode="auto">
            <a:xfrm>
              <a:off x="4268358"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p:cNvSpPr>
              <a:spLocks/>
            </p:cNvSpPr>
            <p:nvPr userDrawn="1"/>
          </p:nvSpPr>
          <p:spPr bwMode="auto">
            <a:xfrm>
              <a:off x="426835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p:cNvSpPr>
              <a:spLocks/>
            </p:cNvSpPr>
            <p:nvPr userDrawn="1"/>
          </p:nvSpPr>
          <p:spPr bwMode="auto">
            <a:xfrm>
              <a:off x="4268358"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2"/>
            <p:cNvSpPr>
              <a:spLocks/>
            </p:cNvSpPr>
            <p:nvPr userDrawn="1"/>
          </p:nvSpPr>
          <p:spPr bwMode="auto">
            <a:xfrm>
              <a:off x="533619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3"/>
            <p:cNvSpPr>
              <a:spLocks/>
            </p:cNvSpPr>
            <p:nvPr userDrawn="1"/>
          </p:nvSpPr>
          <p:spPr bwMode="auto">
            <a:xfrm>
              <a:off x="5336196" y="1191711"/>
              <a:ext cx="1074202" cy="1072930"/>
            </a:xfrm>
            <a:custGeom>
              <a:avLst/>
              <a:gdLst>
                <a:gd name="T0" fmla="*/ 0 w 844"/>
                <a:gd name="T1" fmla="*/ 0 h 843"/>
                <a:gd name="T2" fmla="*/ 844 w 844"/>
                <a:gd name="T3" fmla="*/ 843 h 843"/>
                <a:gd name="T4" fmla="*/ 844 w 844"/>
                <a:gd name="T5" fmla="*/ 0 h 843"/>
                <a:gd name="T6" fmla="*/ 0 w 844"/>
                <a:gd name="T7" fmla="*/ 0 h 843"/>
              </a:gdLst>
              <a:ahLst/>
              <a:cxnLst>
                <a:cxn ang="0">
                  <a:pos x="T0" y="T1"/>
                </a:cxn>
                <a:cxn ang="0">
                  <a:pos x="T2" y="T3"/>
                </a:cxn>
                <a:cxn ang="0">
                  <a:pos x="T4" y="T5"/>
                </a:cxn>
                <a:cxn ang="0">
                  <a:pos x="T6" y="T7"/>
                </a:cxn>
              </a:cxnLst>
              <a:rect l="0" t="0" r="r" b="b"/>
              <a:pathLst>
                <a:path w="844" h="843">
                  <a:moveTo>
                    <a:pt x="0" y="0"/>
                  </a:moveTo>
                  <a:lnTo>
                    <a:pt x="844" y="843"/>
                  </a:lnTo>
                  <a:lnTo>
                    <a:pt x="844" y="0"/>
                  </a:lnTo>
                  <a:lnTo>
                    <a:pt x="0" y="0"/>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4"/>
            <p:cNvSpPr>
              <a:spLocks/>
            </p:cNvSpPr>
            <p:nvPr userDrawn="1"/>
          </p:nvSpPr>
          <p:spPr bwMode="auto">
            <a:xfrm>
              <a:off x="533619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5"/>
            <p:cNvSpPr>
              <a:spLocks/>
            </p:cNvSpPr>
            <p:nvPr userDrawn="1"/>
          </p:nvSpPr>
          <p:spPr bwMode="auto">
            <a:xfrm>
              <a:off x="5336196" y="1191711"/>
              <a:ext cx="1074202" cy="1072930"/>
            </a:xfrm>
            <a:custGeom>
              <a:avLst/>
              <a:gdLst>
                <a:gd name="T0" fmla="*/ 0 w 844"/>
                <a:gd name="T1" fmla="*/ 0 h 843"/>
                <a:gd name="T2" fmla="*/ 0 w 844"/>
                <a:gd name="T3" fmla="*/ 843 h 843"/>
                <a:gd name="T4" fmla="*/ 844 w 844"/>
                <a:gd name="T5" fmla="*/ 843 h 843"/>
                <a:gd name="T6" fmla="*/ 0 w 844"/>
                <a:gd name="T7" fmla="*/ 0 h 843"/>
              </a:gdLst>
              <a:ahLst/>
              <a:cxnLst>
                <a:cxn ang="0">
                  <a:pos x="T0" y="T1"/>
                </a:cxn>
                <a:cxn ang="0">
                  <a:pos x="T2" y="T3"/>
                </a:cxn>
                <a:cxn ang="0">
                  <a:pos x="T4" y="T5"/>
                </a:cxn>
                <a:cxn ang="0">
                  <a:pos x="T6" y="T7"/>
                </a:cxn>
              </a:cxnLst>
              <a:rect l="0" t="0" r="r" b="b"/>
              <a:pathLst>
                <a:path w="844" h="843">
                  <a:moveTo>
                    <a:pt x="0" y="0"/>
                  </a:moveTo>
                  <a:lnTo>
                    <a:pt x="0" y="843"/>
                  </a:lnTo>
                  <a:lnTo>
                    <a:pt x="844" y="843"/>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3"/>
            <p:cNvSpPr>
              <a:spLocks/>
            </p:cNvSpPr>
            <p:nvPr userDrawn="1"/>
          </p:nvSpPr>
          <p:spPr bwMode="auto">
            <a:xfrm>
              <a:off x="640785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4"/>
            <p:cNvSpPr>
              <a:spLocks/>
            </p:cNvSpPr>
            <p:nvPr userDrawn="1"/>
          </p:nvSpPr>
          <p:spPr bwMode="auto">
            <a:xfrm>
              <a:off x="6407852" y="1191711"/>
              <a:ext cx="1074202" cy="1072930"/>
            </a:xfrm>
            <a:custGeom>
              <a:avLst/>
              <a:gdLst>
                <a:gd name="T0" fmla="*/ 0 w 844"/>
                <a:gd name="T1" fmla="*/ 0 h 843"/>
                <a:gd name="T2" fmla="*/ 0 w 844"/>
                <a:gd name="T3" fmla="*/ 843 h 843"/>
                <a:gd name="T4" fmla="*/ 844 w 844"/>
                <a:gd name="T5" fmla="*/ 843 h 843"/>
                <a:gd name="T6" fmla="*/ 0 w 844"/>
                <a:gd name="T7" fmla="*/ 0 h 843"/>
                <a:gd name="T8" fmla="*/ 0 w 844"/>
                <a:gd name="T9" fmla="*/ 0 h 843"/>
              </a:gdLst>
              <a:ahLst/>
              <a:cxnLst>
                <a:cxn ang="0">
                  <a:pos x="T0" y="T1"/>
                </a:cxn>
                <a:cxn ang="0">
                  <a:pos x="T2" y="T3"/>
                </a:cxn>
                <a:cxn ang="0">
                  <a:pos x="T4" y="T5"/>
                </a:cxn>
                <a:cxn ang="0">
                  <a:pos x="T6" y="T7"/>
                </a:cxn>
                <a:cxn ang="0">
                  <a:pos x="T8" y="T9"/>
                </a:cxn>
              </a:cxnLst>
              <a:rect l="0" t="0" r="r" b="b"/>
              <a:pathLst>
                <a:path w="844" h="843">
                  <a:moveTo>
                    <a:pt x="0" y="0"/>
                  </a:moveTo>
                  <a:lnTo>
                    <a:pt x="0" y="843"/>
                  </a:lnTo>
                  <a:lnTo>
                    <a:pt x="844" y="843"/>
                  </a:lnTo>
                  <a:lnTo>
                    <a:pt x="0" y="0"/>
                  </a:lnTo>
                  <a:lnTo>
                    <a:pt x="0"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09441" y="508119"/>
            <a:ext cx="10969943" cy="711081"/>
          </a:xfrm>
        </p:spPr>
        <p:txBody>
          <a:bodyPr>
            <a:noAutofit/>
          </a:bodyPr>
          <a:lstStyle>
            <a:lvl1pPr>
              <a:defRPr sz="3600"/>
            </a:lvl1pPr>
          </a:lstStyle>
          <a:p>
            <a:r>
              <a:rPr lang="en-US"/>
              <a:t>Click to edit</a:t>
            </a:r>
          </a:p>
        </p:txBody>
      </p:sp>
      <p:sp>
        <p:nvSpPr>
          <p:cNvPr id="3" name="Date Placeholder 2"/>
          <p:cNvSpPr>
            <a:spLocks noGrp="1"/>
          </p:cNvSpPr>
          <p:nvPr>
            <p:ph type="dt" sz="half" idx="10"/>
          </p:nvPr>
        </p:nvSpPr>
        <p:spPr/>
        <p:txBody>
          <a:bodyPr/>
          <a:lstStyle/>
          <a:p>
            <a:fld id="{425404F2-BE9A-4460-8815-8F645183555F}"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5" name="Content Placeholder 7"/>
          <p:cNvSpPr>
            <a:spLocks noGrp="1"/>
          </p:cNvSpPr>
          <p:nvPr>
            <p:ph sz="quarter" idx="13"/>
          </p:nvPr>
        </p:nvSpPr>
        <p:spPr>
          <a:xfrm>
            <a:off x="1185546" y="2133600"/>
            <a:ext cx="9817734" cy="1143000"/>
          </a:xfrm>
        </p:spPr>
        <p:txBody>
          <a:bodyPr anchor="b" anchorCtr="0">
            <a:noAutofit/>
          </a:bodyPr>
          <a:lstStyle>
            <a:lvl1pPr algn="ctr">
              <a:defRPr sz="6600"/>
            </a:lvl1pPr>
          </a:lstStyle>
          <a:p>
            <a:pPr lvl="0"/>
            <a:r>
              <a:rPr lang="en-US"/>
              <a:t>Click to edit</a:t>
            </a:r>
          </a:p>
        </p:txBody>
      </p:sp>
      <p:sp>
        <p:nvSpPr>
          <p:cNvPr id="6" name="Content Placeholder 7"/>
          <p:cNvSpPr>
            <a:spLocks noGrp="1"/>
          </p:cNvSpPr>
          <p:nvPr>
            <p:ph sz="quarter" idx="14"/>
          </p:nvPr>
        </p:nvSpPr>
        <p:spPr>
          <a:xfrm>
            <a:off x="1749426" y="3429000"/>
            <a:ext cx="8689974" cy="1600200"/>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168124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a:t>Click to edit Master text styles</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4/22/2024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6" r:id="rId4"/>
    <p:sldLayoutId id="2147483664" r:id="rId5"/>
    <p:sldLayoutId id="2147483650" r:id="rId6"/>
    <p:sldLayoutId id="2147483652" r:id="rId7"/>
    <p:sldLayoutId id="2147483654" r:id="rId8"/>
    <p:sldLayoutId id="2147483655" r:id="rId9"/>
    <p:sldLayoutId id="2147483665" r:id="rId10"/>
    <p:sldLayoutId id="2147483660" r:id="rId11"/>
  </p:sldLayoutIdLst>
  <p:txStyles>
    <p:titleStyle>
      <a:lvl1pPr algn="l" defTabSz="1218987" rtl="0" eaLnBrk="1" latinLnBrk="0" hangingPunct="1">
        <a:spcBef>
          <a:spcPct val="0"/>
        </a:spcBef>
        <a:buNone/>
        <a:defRPr sz="3600" kern="1200">
          <a:solidFill>
            <a:schemeClr val="tx1">
              <a:lumMod val="75000"/>
              <a:lumOff val="25000"/>
            </a:schemeClr>
          </a:solidFill>
          <a:latin typeface="PT_Sans-Narrow-Web-Bold"/>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svg"/><Relationship Id="rId7" Type="http://schemas.openxmlformats.org/officeDocument/2006/relationships/image" Target="../media/image22.sv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34.svg"/><Relationship Id="rId5" Type="http://schemas.openxmlformats.org/officeDocument/2006/relationships/image" Target="../media/image30.sv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18.sv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44.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666732" y="4937510"/>
            <a:ext cx="9899875" cy="738404"/>
          </a:xfrm>
        </p:spPr>
        <p:txBody>
          <a:bodyPr vert="horz" lIns="0" tIns="60949" rIns="0" bIns="60949" rtlCol="0" anchor="t">
            <a:noAutofit/>
          </a:bodyPr>
          <a:lstStyle/>
          <a:p>
            <a:pPr>
              <a:lnSpc>
                <a:spcPct val="90000"/>
              </a:lnSpc>
            </a:pPr>
            <a:r>
              <a:rPr lang="en-US" sz="2800" kern="0">
                <a:latin typeface="Tahoma"/>
                <a:ea typeface="Tahoma"/>
                <a:cs typeface="Tahoma"/>
              </a:rPr>
              <a:t>Fall 2021</a:t>
            </a:r>
            <a:endParaRPr lang="en-US" sz="2800" kern="0">
              <a:latin typeface="Tahoma" panose="020B0604030504040204" pitchFamily="34" charset="0"/>
              <a:ea typeface="Tahoma" panose="020B0604030504040204" pitchFamily="34" charset="0"/>
              <a:cs typeface="Tahoma" panose="020B0604030504040204" pitchFamily="34" charset="0"/>
            </a:endParaRPr>
          </a:p>
          <a:p>
            <a:pPr>
              <a:lnSpc>
                <a:spcPct val="90000"/>
              </a:lnSpc>
            </a:pPr>
            <a:r>
              <a:rPr lang="en-US" sz="2000" kern="0">
                <a:latin typeface="Tahoma"/>
                <a:ea typeface="Tahoma"/>
                <a:cs typeface="Tahoma"/>
              </a:rPr>
              <a:t>Group #3: Rachel Cook, Sara Gossman, Kimberly Kampe, Kimberly Newman </a:t>
            </a:r>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4" name="Title 3"/>
          <p:cNvSpPr>
            <a:spLocks noGrp="1"/>
          </p:cNvSpPr>
          <p:nvPr>
            <p:ph type="ctrTitle"/>
          </p:nvPr>
        </p:nvSpPr>
        <p:spPr/>
        <p:txBody>
          <a:bodyPr/>
          <a:lstStyle/>
          <a:p>
            <a:r>
              <a:rPr lang="en-US" sz="5400">
                <a:solidFill>
                  <a:schemeClr val="bg1"/>
                </a:solidFill>
                <a:latin typeface="Impact"/>
                <a:ea typeface="Tahoma"/>
                <a:cs typeface="Tahoma"/>
              </a:rPr>
              <a:t>Assignment #5:</a:t>
            </a:r>
            <a:br>
              <a:rPr lang="en-US" sz="5400">
                <a:latin typeface="Impact"/>
                <a:ea typeface="Tahoma"/>
                <a:cs typeface="Tahoma"/>
              </a:rPr>
            </a:br>
            <a:r>
              <a:rPr lang="en-US" sz="4400">
                <a:solidFill>
                  <a:schemeClr val="bg1"/>
                </a:solidFill>
                <a:latin typeface="Impact"/>
                <a:ea typeface="Tahoma"/>
                <a:cs typeface="Tahoma"/>
              </a:rPr>
              <a:t>The Design Solution</a:t>
            </a:r>
            <a:endParaRPr lang="en-US" sz="4400">
              <a:solidFill>
                <a:schemeClr val="bg1"/>
              </a:solidFill>
              <a:latin typeface="Impact" panose="020B0806030902050204" pitchFamily="34" charset="0"/>
              <a:ea typeface="Tahoma" panose="020B0604030504040204" pitchFamily="34" charset="0"/>
              <a:cs typeface="Tahoma" panose="020B0604030504040204" pitchFamily="34" charset="0"/>
            </a:endParaRPr>
          </a:p>
        </p:txBody>
      </p:sp>
      <p:pic>
        <p:nvPicPr>
          <p:cNvPr id="2" name="Picture 2" descr="Logo&#10;&#10;Description automatically generated">
            <a:extLst>
              <a:ext uri="{FF2B5EF4-FFF2-40B4-BE49-F238E27FC236}">
                <a16:creationId xmlns:a16="http://schemas.microsoft.com/office/drawing/2014/main" id="{6716BAC1-BD67-40E2-A740-3B289582F2CE}"/>
              </a:ext>
            </a:extLst>
          </p:cNvPr>
          <p:cNvPicPr>
            <a:picLocks noChangeAspect="1"/>
          </p:cNvPicPr>
          <p:nvPr/>
        </p:nvPicPr>
        <p:blipFill>
          <a:blip r:embed="rId2"/>
          <a:stretch>
            <a:fillRect/>
          </a:stretch>
        </p:blipFill>
        <p:spPr>
          <a:xfrm>
            <a:off x="7877122" y="1994720"/>
            <a:ext cx="3600610" cy="2263635"/>
          </a:xfrm>
          <a:prstGeom prst="rect">
            <a:avLst/>
          </a:prstGeom>
        </p:spPr>
      </p:pic>
    </p:spTree>
    <p:extLst>
      <p:ext uri="{BB962C8B-B14F-4D97-AF65-F5344CB8AC3E}">
        <p14:creationId xmlns:p14="http://schemas.microsoft.com/office/powerpoint/2010/main" val="343187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241278" y="468667"/>
            <a:ext cx="10969943" cy="711081"/>
          </a:xfrm>
        </p:spPr>
        <p:txBody>
          <a:bodyPr/>
          <a:lstStyle/>
          <a:p>
            <a:r>
              <a:rPr lang="en-US" sz="2300">
                <a:solidFill>
                  <a:schemeClr val="bg1"/>
                </a:solidFill>
                <a:latin typeface="Tahoma"/>
                <a:ea typeface="Tahoma"/>
                <a:cs typeface="Tahoma"/>
              </a:rPr>
              <a:t>Instructional Strategy: </a:t>
            </a:r>
            <a:br>
              <a:rPr lang="en-US" sz="2300">
                <a:latin typeface="Tahoma"/>
                <a:ea typeface="Tahoma"/>
                <a:cs typeface="Tahoma"/>
              </a:rPr>
            </a:br>
            <a:r>
              <a:rPr lang="en-US" sz="2300">
                <a:solidFill>
                  <a:schemeClr val="bg1"/>
                </a:solidFill>
                <a:latin typeface="Tahoma"/>
                <a:ea typeface="Tahoma"/>
                <a:cs typeface="Tahoma"/>
              </a:rPr>
              <a:t>Learning Level</a:t>
            </a:r>
          </a:p>
        </p:txBody>
      </p:sp>
      <p:grpSp>
        <p:nvGrpSpPr>
          <p:cNvPr id="32" name="Group 31"/>
          <p:cNvGrpSpPr/>
          <p:nvPr/>
        </p:nvGrpSpPr>
        <p:grpSpPr>
          <a:xfrm>
            <a:off x="792116" y="2240860"/>
            <a:ext cx="11113155" cy="1290822"/>
            <a:chOff x="1538749" y="-627107"/>
            <a:chExt cx="10161943" cy="1186123"/>
          </a:xfrm>
        </p:grpSpPr>
        <p:grpSp>
          <p:nvGrpSpPr>
            <p:cNvPr id="33" name="Group 32"/>
            <p:cNvGrpSpPr/>
            <p:nvPr/>
          </p:nvGrpSpPr>
          <p:grpSpPr>
            <a:xfrm>
              <a:off x="2544220" y="-559174"/>
              <a:ext cx="9156472" cy="1118190"/>
              <a:chOff x="890680" y="-559174"/>
              <a:chExt cx="9156472" cy="1118190"/>
            </a:xfrm>
          </p:grpSpPr>
          <p:sp>
            <p:nvSpPr>
              <p:cNvPr id="42" name="TextBox 41"/>
              <p:cNvSpPr txBox="1"/>
              <p:nvPr/>
            </p:nvSpPr>
            <p:spPr>
              <a:xfrm>
                <a:off x="985110" y="-119735"/>
                <a:ext cx="9062042" cy="678751"/>
              </a:xfrm>
              <a:prstGeom prst="rect">
                <a:avLst/>
              </a:prstGeom>
              <a:noFill/>
            </p:spPr>
            <p:txBody>
              <a:bodyPr wrap="square" lIns="91440" tIns="45720" rIns="91440" bIns="45720" rtlCol="0" anchor="t">
                <a:spAutoFit/>
              </a:bodyPr>
              <a:lstStyle/>
              <a:p>
                <a:pPr marL="285750" indent="-285750">
                  <a:buFont typeface="Arial"/>
                  <a:buChar char="•"/>
                </a:pPr>
                <a:r>
                  <a:rPr lang="en-US" sz="1400" kern="0" dirty="0">
                    <a:solidFill>
                      <a:schemeClr val="tx1">
                        <a:lumMod val="75000"/>
                        <a:lumOff val="25000"/>
                      </a:schemeClr>
                    </a:solidFill>
                    <a:latin typeface="Tahoma"/>
                    <a:ea typeface="Tahoma"/>
                    <a:cs typeface="Tahoma"/>
                  </a:rPr>
                  <a:t>All employees will receive an overview on the updated processes and procedures. </a:t>
                </a:r>
                <a:endParaRPr lang="en-US" sz="1400" ker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a:buChar char="•"/>
                </a:pPr>
                <a:r>
                  <a:rPr lang="en-US" sz="1400" kern="0" dirty="0">
                    <a:solidFill>
                      <a:schemeClr val="tx1">
                        <a:lumMod val="75000"/>
                        <a:lumOff val="25000"/>
                      </a:schemeClr>
                    </a:solidFill>
                    <a:latin typeface="Tahoma"/>
                    <a:ea typeface="Tahoma"/>
                    <a:cs typeface="Tahoma"/>
                  </a:rPr>
                  <a:t>Employees whose workflow changes based on the changes will receive more in-depth training. </a:t>
                </a:r>
                <a:endParaRPr lang="en-US" sz="1400" kern="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a:buChar char="•"/>
                </a:pPr>
                <a:r>
                  <a:rPr lang="en-US" sz="1400" kern="0" dirty="0">
                    <a:solidFill>
                      <a:schemeClr val="tx1">
                        <a:lumMod val="75000"/>
                        <a:lumOff val="25000"/>
                      </a:schemeClr>
                    </a:solidFill>
                    <a:latin typeface="Tahoma"/>
                    <a:ea typeface="Tahoma"/>
                    <a:cs typeface="Tahoma"/>
                  </a:rPr>
                  <a:t>Employee training will be specific to their work area.</a:t>
                </a:r>
                <a:endParaRPr lang="en-US" sz="1400" kern="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890680" y="-559174"/>
                <a:ext cx="8076706"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Level of Learning</a:t>
                </a:r>
              </a:p>
            </p:txBody>
          </p:sp>
        </p:grpSp>
        <p:sp>
          <p:nvSpPr>
            <p:cNvPr id="37" name="Oval 36"/>
            <p:cNvSpPr/>
            <p:nvPr/>
          </p:nvSpPr>
          <p:spPr>
            <a:xfrm>
              <a:off x="1538749" y="-627107"/>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pic>
        <p:nvPicPr>
          <p:cNvPr id="3" name="Graphic 3" descr="Pyramid with levels with solid fill">
            <a:extLst>
              <a:ext uri="{FF2B5EF4-FFF2-40B4-BE49-F238E27FC236}">
                <a16:creationId xmlns:a16="http://schemas.microsoft.com/office/drawing/2014/main" id="{BAC8853A-76A8-4B86-B733-63A195D4C4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866" y="2187444"/>
            <a:ext cx="914250" cy="914250"/>
          </a:xfrm>
          <a:prstGeom prst="rect">
            <a:avLst/>
          </a:prstGeom>
        </p:spPr>
      </p:pic>
    </p:spTree>
    <p:extLst>
      <p:ext uri="{BB962C8B-B14F-4D97-AF65-F5344CB8AC3E}">
        <p14:creationId xmlns:p14="http://schemas.microsoft.com/office/powerpoint/2010/main" val="365692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241278" y="468667"/>
            <a:ext cx="10969943" cy="711081"/>
          </a:xfrm>
        </p:spPr>
        <p:txBody>
          <a:bodyPr/>
          <a:lstStyle/>
          <a:p>
            <a:r>
              <a:rPr lang="en-US" sz="2300">
                <a:solidFill>
                  <a:schemeClr val="bg1"/>
                </a:solidFill>
                <a:latin typeface="Tahoma"/>
                <a:ea typeface="Tahoma"/>
                <a:cs typeface="Tahoma"/>
              </a:rPr>
              <a:t>Instructional Strategy: </a:t>
            </a:r>
            <a:br>
              <a:rPr lang="en-US" sz="2300">
                <a:latin typeface="Tahoma"/>
                <a:ea typeface="Tahoma"/>
                <a:cs typeface="Tahoma"/>
              </a:rPr>
            </a:br>
            <a:r>
              <a:rPr lang="en-US" sz="2300">
                <a:solidFill>
                  <a:schemeClr val="bg1"/>
                </a:solidFill>
                <a:latin typeface="Tahoma"/>
                <a:ea typeface="Tahoma"/>
                <a:cs typeface="Tahoma"/>
              </a:rPr>
              <a:t>Learning Type</a:t>
            </a:r>
          </a:p>
        </p:txBody>
      </p:sp>
      <p:grpSp>
        <p:nvGrpSpPr>
          <p:cNvPr id="44" name="Group 43"/>
          <p:cNvGrpSpPr/>
          <p:nvPr/>
        </p:nvGrpSpPr>
        <p:grpSpPr>
          <a:xfrm>
            <a:off x="730707" y="1371987"/>
            <a:ext cx="11085387" cy="4729872"/>
            <a:chOff x="-3431777" y="2275073"/>
            <a:chExt cx="10136553" cy="4346226"/>
          </a:xfrm>
        </p:grpSpPr>
        <p:grpSp>
          <p:nvGrpSpPr>
            <p:cNvPr id="45" name="Group 44"/>
            <p:cNvGrpSpPr/>
            <p:nvPr/>
          </p:nvGrpSpPr>
          <p:grpSpPr>
            <a:xfrm>
              <a:off x="-2449722" y="2322365"/>
              <a:ext cx="9154498" cy="4298934"/>
              <a:chOff x="-4103262" y="2322365"/>
              <a:chExt cx="9154498" cy="4298934"/>
            </a:xfrm>
          </p:grpSpPr>
          <p:sp>
            <p:nvSpPr>
              <p:cNvPr id="47" name="TextBox 46"/>
              <p:cNvSpPr txBox="1"/>
              <p:nvPr/>
            </p:nvSpPr>
            <p:spPr>
              <a:xfrm>
                <a:off x="-4103262" y="2775050"/>
                <a:ext cx="9154498" cy="3846249"/>
              </a:xfrm>
              <a:prstGeom prst="rect">
                <a:avLst/>
              </a:prstGeom>
              <a:noFill/>
            </p:spPr>
            <p:txBody>
              <a:bodyPr wrap="square" lIns="91440" tIns="45720" rIns="91440" bIns="45720" rtlCol="0" anchor="t">
                <a:spAutoFit/>
              </a:bodyPr>
              <a:lstStyle/>
              <a:p>
                <a:pPr marL="285750" indent="-285750">
                  <a:buFont typeface="Arial"/>
                  <a:buChar char="•"/>
                </a:pPr>
                <a:r>
                  <a:rPr lang="en-US" sz="1400" kern="0">
                    <a:solidFill>
                      <a:schemeClr val="tx1">
                        <a:lumMod val="75000"/>
                        <a:lumOff val="25000"/>
                      </a:schemeClr>
                    </a:solidFill>
                    <a:latin typeface="Tahoma"/>
                    <a:ea typeface="Tahoma"/>
                    <a:cs typeface="Tahoma"/>
                  </a:rPr>
                  <a:t>Each module will begin with an introductory video outlining the processes in a story-telling format that is relevant to all learners. </a:t>
                </a:r>
                <a:endParaRPr lang="en-US" sz="1400">
                  <a:solidFill>
                    <a:schemeClr val="tx1">
                      <a:lumMod val="75000"/>
                      <a:lumOff val="25000"/>
                    </a:schemeClr>
                  </a:solidFill>
                  <a:latin typeface="Oswald-Regular"/>
                  <a:ea typeface="Tahoma"/>
                  <a:cs typeface="Tahoma"/>
                </a:endParaRPr>
              </a:p>
              <a:p>
                <a:pPr marL="894715" lvl="1" indent="-285750">
                  <a:buFont typeface="Arial"/>
                  <a:buChar char="•"/>
                </a:pPr>
                <a:r>
                  <a:rPr lang="en-US" sz="1400" b="1" kern="0">
                    <a:solidFill>
                      <a:schemeClr val="tx1">
                        <a:lumMod val="75000"/>
                        <a:lumOff val="25000"/>
                      </a:schemeClr>
                    </a:solidFill>
                    <a:latin typeface="Tahoma"/>
                    <a:ea typeface="Tahoma"/>
                    <a:cs typeface="Tahoma"/>
                  </a:rPr>
                  <a:t>Rationale: </a:t>
                </a:r>
                <a:r>
                  <a:rPr lang="en-US" sz="1400" kern="0">
                    <a:solidFill>
                      <a:schemeClr val="tx1">
                        <a:lumMod val="75000"/>
                        <a:lumOff val="25000"/>
                      </a:schemeClr>
                    </a:solidFill>
                    <a:latin typeface="Tahoma"/>
                    <a:ea typeface="Tahoma"/>
                    <a:cs typeface="Tahoma"/>
                  </a:rPr>
                  <a:t>The videos are engaging, generate interest, and ensure each learner receives baseline information. </a:t>
                </a:r>
                <a:endParaRPr lang="en-US" sz="1400">
                  <a:solidFill>
                    <a:schemeClr val="tx1">
                      <a:lumMod val="75000"/>
                      <a:lumOff val="25000"/>
                    </a:schemeClr>
                  </a:solidFill>
                  <a:latin typeface="Oswald-Regular"/>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After the video, learners will select their work area from a list of options, like the button example below. </a:t>
                </a:r>
                <a:endParaRPr lang="en-US" sz="1400">
                  <a:solidFill>
                    <a:schemeClr val="tx1">
                      <a:lumMod val="75000"/>
                      <a:lumOff val="25000"/>
                    </a:schemeClr>
                  </a:solidFill>
                  <a:latin typeface="Oswald-Regular"/>
                  <a:ea typeface="Tahoma"/>
                  <a:cs typeface="Tahoma"/>
                </a:endParaRPr>
              </a:p>
              <a:p>
                <a:pPr marL="894715" lvl="1" indent="-285750">
                  <a:buFont typeface="Arial"/>
                  <a:buChar char="•"/>
                </a:pPr>
                <a:r>
                  <a:rPr lang="en-US" sz="1400" b="1" kern="0">
                    <a:solidFill>
                      <a:schemeClr val="tx1">
                        <a:lumMod val="75000"/>
                        <a:lumOff val="25000"/>
                      </a:schemeClr>
                    </a:solidFill>
                    <a:latin typeface="Tahoma"/>
                    <a:ea typeface="Tahoma"/>
                    <a:cs typeface="Tahoma"/>
                  </a:rPr>
                  <a:t>Rationale: </a:t>
                </a:r>
                <a:r>
                  <a:rPr lang="en-US" sz="1400" kern="0">
                    <a:solidFill>
                      <a:schemeClr val="tx1">
                        <a:lumMod val="75000"/>
                        <a:lumOff val="25000"/>
                      </a:schemeClr>
                    </a:solidFill>
                    <a:latin typeface="Tahoma"/>
                    <a:ea typeface="Tahoma"/>
                    <a:cs typeface="Tahoma"/>
                  </a:rPr>
                  <a:t>Learners will receive more specific instruction, meaningful to their position. </a:t>
                </a:r>
                <a:endParaRPr lang="en-US" sz="1400">
                  <a:solidFill>
                    <a:schemeClr val="tx1">
                      <a:lumMod val="75000"/>
                      <a:lumOff val="25000"/>
                    </a:schemeClr>
                  </a:solidFill>
                </a:endParaRPr>
              </a:p>
              <a:p>
                <a:pPr marL="894715" lvl="1" indent="-285750">
                  <a:buFont typeface="Arial"/>
                  <a:buChar char="•"/>
                </a:pPr>
                <a:endParaRPr lang="en-US" sz="1400" kern="0">
                  <a:solidFill>
                    <a:schemeClr val="tx1">
                      <a:lumMod val="75000"/>
                      <a:lumOff val="25000"/>
                    </a:schemeClr>
                  </a:solidFill>
                  <a:latin typeface="Tahoma"/>
                  <a:ea typeface="Tahoma"/>
                  <a:cs typeface="Tahoma"/>
                </a:endParaRPr>
              </a:p>
              <a:p>
                <a:endParaRPr lang="en-US" sz="1400" kern="0">
                  <a:solidFill>
                    <a:schemeClr val="tx1">
                      <a:lumMod val="75000"/>
                      <a:lumOff val="25000"/>
                    </a:schemeClr>
                  </a:solidFill>
                  <a:latin typeface="Tahoma"/>
                  <a:ea typeface="Tahoma"/>
                  <a:cs typeface="Tahoma"/>
                </a:endParaRPr>
              </a:p>
              <a:p>
                <a:endParaRPr lang="en-US" sz="1400" kern="0">
                  <a:solidFill>
                    <a:schemeClr val="tx1">
                      <a:lumMod val="75000"/>
                      <a:lumOff val="25000"/>
                    </a:schemeClr>
                  </a:solidFill>
                  <a:latin typeface="Tahoma"/>
                  <a:ea typeface="Tahoma"/>
                  <a:cs typeface="Tahoma"/>
                </a:endParaRPr>
              </a:p>
              <a:p>
                <a:endParaRPr lang="en-US" sz="1400" kern="0">
                  <a:solidFill>
                    <a:schemeClr val="tx1">
                      <a:lumMod val="75000"/>
                      <a:lumOff val="25000"/>
                    </a:schemeClr>
                  </a:solidFill>
                  <a:latin typeface="Tahoma"/>
                  <a:ea typeface="Tahoma"/>
                  <a:cs typeface="Tahoma"/>
                </a:endParaRPr>
              </a:p>
              <a:p>
                <a:endParaRPr lang="en-US" sz="1400" kern="0">
                  <a:solidFill>
                    <a:schemeClr val="tx1">
                      <a:lumMod val="75000"/>
                      <a:lumOff val="25000"/>
                    </a:schemeClr>
                  </a:solidFill>
                  <a:latin typeface="Tahoma"/>
                  <a:ea typeface="Tahoma"/>
                  <a:cs typeface="Tahoma"/>
                </a:endParaRPr>
              </a:p>
              <a:p>
                <a:endParaRPr lang="en-US" sz="1400" kern="0">
                  <a:solidFill>
                    <a:schemeClr val="tx1">
                      <a:lumMod val="75000"/>
                      <a:lumOff val="25000"/>
                    </a:schemeClr>
                  </a:solidFill>
                  <a:latin typeface="Tahoma"/>
                  <a:ea typeface="Tahoma"/>
                  <a:cs typeface="Tahoma"/>
                </a:endParaRPr>
              </a:p>
              <a:p>
                <a:endParaRPr lang="en-US" sz="1400" kern="0">
                  <a:solidFill>
                    <a:schemeClr val="tx1">
                      <a:lumMod val="75000"/>
                      <a:lumOff val="25000"/>
                    </a:schemeClr>
                  </a:solidFill>
                  <a:latin typeface="Tahoma"/>
                  <a:ea typeface="Tahoma"/>
                  <a:cs typeface="Tahoma"/>
                </a:endParaRPr>
              </a:p>
              <a:p>
                <a:endParaRPr lang="en-US" sz="1400" kern="0">
                  <a:solidFill>
                    <a:schemeClr val="tx1">
                      <a:lumMod val="75000"/>
                      <a:lumOff val="25000"/>
                    </a:schemeClr>
                  </a:solidFill>
                  <a:latin typeface="Tahoma"/>
                  <a:ea typeface="Tahoma"/>
                  <a:cs typeface="Tahoma"/>
                </a:endParaRPr>
              </a:p>
              <a:p>
                <a:endParaRPr lang="en-US" sz="1400" kern="0">
                  <a:solidFill>
                    <a:schemeClr val="tx1">
                      <a:lumMod val="75000"/>
                      <a:lumOff val="25000"/>
                    </a:schemeClr>
                  </a:solidFill>
                  <a:latin typeface="Tahoma"/>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Depending on the relevance of the process or procedure, learners will be directed through simulated practice exercises or a scaffolded "I do, we do, you do" learning structure. Some more specialized learning needs will be addressed using job aids or technical manuals.</a:t>
                </a:r>
              </a:p>
              <a:p>
                <a:pPr marL="894715" lvl="1" indent="-285750">
                  <a:buFont typeface="Arial"/>
                  <a:buChar char="•"/>
                </a:pPr>
                <a:r>
                  <a:rPr lang="en-US" sz="1400" b="1" kern="0">
                    <a:solidFill>
                      <a:schemeClr val="tx1">
                        <a:lumMod val="75000"/>
                        <a:lumOff val="25000"/>
                      </a:schemeClr>
                    </a:solidFill>
                    <a:latin typeface="Tahoma"/>
                    <a:ea typeface="Tahoma"/>
                    <a:cs typeface="Tahoma"/>
                  </a:rPr>
                  <a:t>Rationale: </a:t>
                </a:r>
                <a:r>
                  <a:rPr lang="en-US" sz="1400" kern="0">
                    <a:solidFill>
                      <a:schemeClr val="tx1">
                        <a:lumMod val="75000"/>
                        <a:lumOff val="25000"/>
                      </a:schemeClr>
                    </a:solidFill>
                    <a:latin typeface="Tahoma"/>
                    <a:ea typeface="Tahoma"/>
                    <a:cs typeface="Tahoma"/>
                  </a:rPr>
                  <a:t>Providing ungraded practices solidifies the content and provided the learner with an unintimidating setting for practice.</a:t>
                </a:r>
                <a:endParaRPr lang="en-US" sz="1400" b="1" kern="0">
                  <a:solidFill>
                    <a:schemeClr val="tx1">
                      <a:lumMod val="75000"/>
                      <a:lumOff val="25000"/>
                    </a:schemeClr>
                  </a:solidFill>
                  <a:latin typeface="Tahoma"/>
                  <a:ea typeface="Tahoma"/>
                  <a:cs typeface="Tahoma"/>
                </a:endParaRPr>
              </a:p>
            </p:txBody>
          </p:sp>
          <p:sp>
            <p:nvSpPr>
              <p:cNvPr id="48" name="TextBox 47"/>
              <p:cNvSpPr txBox="1"/>
              <p:nvPr/>
            </p:nvSpPr>
            <p:spPr>
              <a:xfrm>
                <a:off x="-4039668" y="2322365"/>
                <a:ext cx="8403091"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Learning Type</a:t>
                </a:r>
              </a:p>
            </p:txBody>
          </p:sp>
        </p:grpSp>
        <p:sp>
          <p:nvSpPr>
            <p:cNvPr id="46" name="Oval 45"/>
            <p:cNvSpPr/>
            <p:nvPr/>
          </p:nvSpPr>
          <p:spPr>
            <a:xfrm>
              <a:off x="-3431777" y="2275073"/>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sp>
        <p:nvSpPr>
          <p:cNvPr id="2" name="Rectangle: Rounded Corners 1">
            <a:extLst>
              <a:ext uri="{FF2B5EF4-FFF2-40B4-BE49-F238E27FC236}">
                <a16:creationId xmlns:a16="http://schemas.microsoft.com/office/drawing/2014/main" id="{931E55AC-849F-4DD7-A7BA-079D947ABF9B}"/>
              </a:ext>
            </a:extLst>
          </p:cNvPr>
          <p:cNvSpPr/>
          <p:nvPr/>
        </p:nvSpPr>
        <p:spPr>
          <a:xfrm>
            <a:off x="5300678" y="4330209"/>
            <a:ext cx="2092968" cy="431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Clinical Lab &amp; Research</a:t>
            </a:r>
          </a:p>
        </p:txBody>
      </p:sp>
      <p:sp>
        <p:nvSpPr>
          <p:cNvPr id="29" name="Rectangle: Rounded Corners 28">
            <a:extLst>
              <a:ext uri="{FF2B5EF4-FFF2-40B4-BE49-F238E27FC236}">
                <a16:creationId xmlns:a16="http://schemas.microsoft.com/office/drawing/2014/main" id="{6D121D6B-62AF-4B28-B9A5-B249D3C9A7E2}"/>
              </a:ext>
            </a:extLst>
          </p:cNvPr>
          <p:cNvSpPr/>
          <p:nvPr/>
        </p:nvSpPr>
        <p:spPr>
          <a:xfrm>
            <a:off x="3098680" y="3207811"/>
            <a:ext cx="2092968" cy="431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Regulatory Affairs &amp; Logistics</a:t>
            </a:r>
          </a:p>
        </p:txBody>
      </p:sp>
      <p:sp>
        <p:nvSpPr>
          <p:cNvPr id="34" name="Rectangle: Rounded Corners 33">
            <a:extLst>
              <a:ext uri="{FF2B5EF4-FFF2-40B4-BE49-F238E27FC236}">
                <a16:creationId xmlns:a16="http://schemas.microsoft.com/office/drawing/2014/main" id="{B6BAF5D2-3B22-4C1D-8588-E83D2D8AC794}"/>
              </a:ext>
            </a:extLst>
          </p:cNvPr>
          <p:cNvSpPr/>
          <p:nvPr/>
        </p:nvSpPr>
        <p:spPr>
          <a:xfrm>
            <a:off x="5301976" y="3207811"/>
            <a:ext cx="2092968" cy="431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Production &amp; Manufacturing</a:t>
            </a:r>
          </a:p>
        </p:txBody>
      </p:sp>
      <p:sp>
        <p:nvSpPr>
          <p:cNvPr id="35" name="Rectangle: Rounded Corners 34">
            <a:extLst>
              <a:ext uri="{FF2B5EF4-FFF2-40B4-BE49-F238E27FC236}">
                <a16:creationId xmlns:a16="http://schemas.microsoft.com/office/drawing/2014/main" id="{919925AB-4054-4C2C-918C-323ED385BD76}"/>
              </a:ext>
            </a:extLst>
          </p:cNvPr>
          <p:cNvSpPr/>
          <p:nvPr/>
        </p:nvSpPr>
        <p:spPr>
          <a:xfrm>
            <a:off x="7541321" y="3207811"/>
            <a:ext cx="2092968" cy="431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Engineering</a:t>
            </a:r>
          </a:p>
        </p:txBody>
      </p:sp>
      <p:sp>
        <p:nvSpPr>
          <p:cNvPr id="36" name="Rectangle: Rounded Corners 35">
            <a:extLst>
              <a:ext uri="{FF2B5EF4-FFF2-40B4-BE49-F238E27FC236}">
                <a16:creationId xmlns:a16="http://schemas.microsoft.com/office/drawing/2014/main" id="{FC3D9FE7-D99D-470F-B813-590A4C464A40}"/>
              </a:ext>
            </a:extLst>
          </p:cNvPr>
          <p:cNvSpPr/>
          <p:nvPr/>
        </p:nvSpPr>
        <p:spPr>
          <a:xfrm>
            <a:off x="7543326" y="4330209"/>
            <a:ext cx="2092968" cy="431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Quality Control &amp; Quality Assurance</a:t>
            </a:r>
          </a:p>
        </p:txBody>
      </p:sp>
      <p:sp>
        <p:nvSpPr>
          <p:cNvPr id="38" name="Rectangle: Rounded Corners 37">
            <a:extLst>
              <a:ext uri="{FF2B5EF4-FFF2-40B4-BE49-F238E27FC236}">
                <a16:creationId xmlns:a16="http://schemas.microsoft.com/office/drawing/2014/main" id="{AE7CF60F-2E52-47B2-8E58-887C19B8DF11}"/>
              </a:ext>
            </a:extLst>
          </p:cNvPr>
          <p:cNvSpPr/>
          <p:nvPr/>
        </p:nvSpPr>
        <p:spPr>
          <a:xfrm>
            <a:off x="3089122" y="4330209"/>
            <a:ext cx="2092968" cy="431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Operations &amp; Validation</a:t>
            </a:r>
          </a:p>
        </p:txBody>
      </p:sp>
      <p:sp>
        <p:nvSpPr>
          <p:cNvPr id="39" name="Rectangle: Rounded Corners 38">
            <a:extLst>
              <a:ext uri="{FF2B5EF4-FFF2-40B4-BE49-F238E27FC236}">
                <a16:creationId xmlns:a16="http://schemas.microsoft.com/office/drawing/2014/main" id="{641724D1-4BA2-494B-8ADB-8836ECDAA2EC}"/>
              </a:ext>
            </a:extLst>
          </p:cNvPr>
          <p:cNvSpPr/>
          <p:nvPr/>
        </p:nvSpPr>
        <p:spPr>
          <a:xfrm>
            <a:off x="3096357" y="3787032"/>
            <a:ext cx="2092968" cy="431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Warehouse &amp; Distribution</a:t>
            </a:r>
          </a:p>
        </p:txBody>
      </p:sp>
      <p:sp>
        <p:nvSpPr>
          <p:cNvPr id="40" name="Rectangle: Rounded Corners 39">
            <a:extLst>
              <a:ext uri="{FF2B5EF4-FFF2-40B4-BE49-F238E27FC236}">
                <a16:creationId xmlns:a16="http://schemas.microsoft.com/office/drawing/2014/main" id="{157F4ADB-BFF9-4794-9B5A-68175FCB8180}"/>
              </a:ext>
            </a:extLst>
          </p:cNvPr>
          <p:cNvSpPr/>
          <p:nvPr/>
        </p:nvSpPr>
        <p:spPr>
          <a:xfrm>
            <a:off x="5301575" y="3787032"/>
            <a:ext cx="2092968" cy="431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Sales &amp; Marketing</a:t>
            </a:r>
          </a:p>
        </p:txBody>
      </p:sp>
      <p:sp>
        <p:nvSpPr>
          <p:cNvPr id="41" name="Rectangle: Rounded Corners 40">
            <a:extLst>
              <a:ext uri="{FF2B5EF4-FFF2-40B4-BE49-F238E27FC236}">
                <a16:creationId xmlns:a16="http://schemas.microsoft.com/office/drawing/2014/main" id="{4566790D-7F48-4039-8941-D4C719B22D54}"/>
              </a:ext>
            </a:extLst>
          </p:cNvPr>
          <p:cNvSpPr/>
          <p:nvPr/>
        </p:nvSpPr>
        <p:spPr>
          <a:xfrm>
            <a:off x="7544958" y="3787032"/>
            <a:ext cx="2092968" cy="431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Human Resources &amp; Finance</a:t>
            </a:r>
          </a:p>
        </p:txBody>
      </p:sp>
      <p:pic>
        <p:nvPicPr>
          <p:cNvPr id="5" name="Graphic 5" descr="Basic Shapes with solid fill">
            <a:extLst>
              <a:ext uri="{FF2B5EF4-FFF2-40B4-BE49-F238E27FC236}">
                <a16:creationId xmlns:a16="http://schemas.microsoft.com/office/drawing/2014/main" id="{153E345D-AE3B-4FDA-88B6-176E375447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7908" y="1413981"/>
            <a:ext cx="913926" cy="914400"/>
          </a:xfrm>
          <a:prstGeom prst="rect">
            <a:avLst/>
          </a:prstGeom>
        </p:spPr>
      </p:pic>
    </p:spTree>
    <p:extLst>
      <p:ext uri="{BB962C8B-B14F-4D97-AF65-F5344CB8AC3E}">
        <p14:creationId xmlns:p14="http://schemas.microsoft.com/office/powerpoint/2010/main" val="242523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78178" y="468667"/>
            <a:ext cx="11033043" cy="711081"/>
          </a:xfrm>
        </p:spPr>
        <p:txBody>
          <a:bodyPr/>
          <a:lstStyle/>
          <a:p>
            <a:r>
              <a:rPr lang="en-US" sz="2800">
                <a:solidFill>
                  <a:schemeClr val="bg1"/>
                </a:solidFill>
                <a:latin typeface="Tahoma"/>
                <a:ea typeface="Tahoma"/>
                <a:cs typeface="Tahoma"/>
              </a:rPr>
              <a:t>Testing Strategy: Overview</a:t>
            </a:r>
            <a:endParaRPr lang="en-US" sz="2800">
              <a:solidFill>
                <a:schemeClr val="bg1"/>
              </a:solidFill>
            </a:endParaRPr>
          </a:p>
        </p:txBody>
      </p:sp>
      <p:grpSp>
        <p:nvGrpSpPr>
          <p:cNvPr id="10" name="Group 9"/>
          <p:cNvGrpSpPr/>
          <p:nvPr/>
        </p:nvGrpSpPr>
        <p:grpSpPr>
          <a:xfrm>
            <a:off x="857424" y="1424425"/>
            <a:ext cx="10487978" cy="5361013"/>
            <a:chOff x="1423352" y="1796566"/>
            <a:chExt cx="9590276" cy="4926178"/>
          </a:xfrm>
        </p:grpSpPr>
        <p:grpSp>
          <p:nvGrpSpPr>
            <p:cNvPr id="9" name="Group 8"/>
            <p:cNvGrpSpPr/>
            <p:nvPr/>
          </p:nvGrpSpPr>
          <p:grpSpPr>
            <a:xfrm>
              <a:off x="1423352" y="1796566"/>
              <a:ext cx="4960800" cy="1835649"/>
              <a:chOff x="1423352" y="2177566"/>
              <a:chExt cx="4960800" cy="1835649"/>
            </a:xfrm>
          </p:grpSpPr>
          <p:grpSp>
            <p:nvGrpSpPr>
              <p:cNvPr id="7" name="Group 6"/>
              <p:cNvGrpSpPr/>
              <p:nvPr/>
            </p:nvGrpSpPr>
            <p:grpSpPr>
              <a:xfrm>
                <a:off x="2436812" y="2180018"/>
                <a:ext cx="3947340" cy="1833197"/>
                <a:chOff x="783272" y="2180018"/>
                <a:chExt cx="3947340" cy="1833197"/>
              </a:xfrm>
            </p:grpSpPr>
            <p:sp>
              <p:nvSpPr>
                <p:cNvPr id="21" name="TextBox 20"/>
                <p:cNvSpPr txBox="1"/>
                <p:nvPr/>
              </p:nvSpPr>
              <p:spPr>
                <a:xfrm>
                  <a:off x="783272" y="2542590"/>
                  <a:ext cx="3947340" cy="1470625"/>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Learners will be assessed at the end of each of the six courses, testing their acquisition of knowledge from each module. This will allow them to be tested frequently without being slowed down or overwhelmed. Learners may also be asked short practice questions during the modules in order to emphasize and review important information.</a:t>
                  </a:r>
                </a:p>
              </p:txBody>
            </p:sp>
            <p:sp>
              <p:nvSpPr>
                <p:cNvPr id="22" name="TextBox 21"/>
                <p:cNvSpPr txBox="1"/>
                <p:nvPr/>
              </p:nvSpPr>
              <p:spPr>
                <a:xfrm>
                  <a:off x="783272" y="2180018"/>
                  <a:ext cx="3304274"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Frequency &amp; Rationale</a:t>
                  </a:r>
                  <a:endParaRPr lang="en-US"/>
                </a:p>
              </p:txBody>
            </p:sp>
          </p:grpSp>
          <p:sp>
            <p:nvSpPr>
              <p:cNvPr id="8" name="Oval 7"/>
              <p:cNvSpPr/>
              <p:nvPr/>
            </p:nvSpPr>
            <p:spPr>
              <a:xfrm>
                <a:off x="1423352" y="2177566"/>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p:cNvGrpSpPr/>
            <p:nvPr/>
          </p:nvGrpSpPr>
          <p:grpSpPr>
            <a:xfrm>
              <a:off x="1423352" y="3638456"/>
              <a:ext cx="5017455" cy="1283378"/>
              <a:chOff x="1423352" y="2579276"/>
              <a:chExt cx="5017455" cy="1283378"/>
            </a:xfrm>
          </p:grpSpPr>
          <p:grpSp>
            <p:nvGrpSpPr>
              <p:cNvPr id="27" name="Group 26"/>
              <p:cNvGrpSpPr/>
              <p:nvPr/>
            </p:nvGrpSpPr>
            <p:grpSpPr>
              <a:xfrm>
                <a:off x="2449997" y="2579883"/>
                <a:ext cx="3990810" cy="1282771"/>
                <a:chOff x="796457" y="2579883"/>
                <a:chExt cx="3990810" cy="1282771"/>
              </a:xfrm>
            </p:grpSpPr>
            <p:sp>
              <p:nvSpPr>
                <p:cNvPr id="30" name="TextBox 29"/>
                <p:cNvSpPr txBox="1"/>
                <p:nvPr/>
              </p:nvSpPr>
              <p:spPr>
                <a:xfrm>
                  <a:off x="796457" y="2985936"/>
                  <a:ext cx="3504152" cy="876718"/>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The assessments will align strictly with the objectives of each module, and the results will show learners clearly whether they have satisfied those objectives.</a:t>
                  </a:r>
                </a:p>
              </p:txBody>
            </p:sp>
            <p:sp>
              <p:nvSpPr>
                <p:cNvPr id="31" name="TextBox 30"/>
                <p:cNvSpPr txBox="1"/>
                <p:nvPr/>
              </p:nvSpPr>
              <p:spPr>
                <a:xfrm>
                  <a:off x="796457" y="2579883"/>
                  <a:ext cx="3990810" cy="461665"/>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Alignment</a:t>
                  </a:r>
                  <a:endParaRPr lang="en-US"/>
                </a:p>
              </p:txBody>
            </p:sp>
          </p:grpSp>
          <p:sp>
            <p:nvSpPr>
              <p:cNvPr id="28" name="Oval 27"/>
              <p:cNvSpPr/>
              <p:nvPr/>
            </p:nvSpPr>
            <p:spPr>
              <a:xfrm>
                <a:off x="1423352" y="257927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grpSp>
          <p:nvGrpSpPr>
            <p:cNvPr id="32" name="Group 31"/>
            <p:cNvGrpSpPr/>
            <p:nvPr/>
          </p:nvGrpSpPr>
          <p:grpSpPr>
            <a:xfrm>
              <a:off x="1423352" y="4990148"/>
              <a:ext cx="4964794" cy="1732596"/>
              <a:chOff x="1423352" y="2490788"/>
              <a:chExt cx="4964794" cy="1732596"/>
            </a:xfrm>
          </p:grpSpPr>
          <p:grpSp>
            <p:nvGrpSpPr>
              <p:cNvPr id="33" name="Group 32"/>
              <p:cNvGrpSpPr/>
              <p:nvPr/>
            </p:nvGrpSpPr>
            <p:grpSpPr>
              <a:xfrm>
                <a:off x="2448055" y="2490788"/>
                <a:ext cx="3940091" cy="1732596"/>
                <a:chOff x="794515" y="2490788"/>
                <a:chExt cx="3940091" cy="1732596"/>
              </a:xfrm>
            </p:grpSpPr>
            <p:sp>
              <p:nvSpPr>
                <p:cNvPr id="42" name="TextBox 41"/>
                <p:cNvSpPr txBox="1"/>
                <p:nvPr/>
              </p:nvSpPr>
              <p:spPr>
                <a:xfrm>
                  <a:off x="796253" y="2950727"/>
                  <a:ext cx="3938353" cy="1272657"/>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All assessments will be delivered through Top Class8 LMS, per the request from IAPP and our belief that LMS programs such as Top Class8 are optimal mediums for delivering learning content. Feedback will be automated in accordance with the self-paced nature of these courses.</a:t>
                  </a:r>
                  <a:endParaRPr lang="en-US" sz="1400" ker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794515" y="2490788"/>
                  <a:ext cx="3124200"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Medium &amp; Rationale</a:t>
                  </a:r>
                  <a:endParaRPr lang="en-US"/>
                </a:p>
              </p:txBody>
            </p:sp>
          </p:grpSp>
          <p:sp>
            <p:nvSpPr>
              <p:cNvPr id="37" name="Oval 36"/>
              <p:cNvSpPr/>
              <p:nvPr/>
            </p:nvSpPr>
            <p:spPr>
              <a:xfrm>
                <a:off x="1423352" y="254850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grpSp>
          <p:nvGrpSpPr>
            <p:cNvPr id="44" name="Group 43"/>
            <p:cNvGrpSpPr/>
            <p:nvPr/>
          </p:nvGrpSpPr>
          <p:grpSpPr>
            <a:xfrm>
              <a:off x="6604487" y="2444944"/>
              <a:ext cx="4409141" cy="1636561"/>
              <a:chOff x="1621007" y="2825944"/>
              <a:chExt cx="4409141" cy="1636561"/>
            </a:xfrm>
          </p:grpSpPr>
          <p:grpSp>
            <p:nvGrpSpPr>
              <p:cNvPr id="45" name="Group 44"/>
              <p:cNvGrpSpPr/>
              <p:nvPr/>
            </p:nvGrpSpPr>
            <p:grpSpPr>
              <a:xfrm>
                <a:off x="2579563" y="2825944"/>
                <a:ext cx="3450585" cy="1636561"/>
                <a:chOff x="926023" y="2825944"/>
                <a:chExt cx="3450585" cy="1636561"/>
              </a:xfrm>
            </p:grpSpPr>
            <p:sp>
              <p:nvSpPr>
                <p:cNvPr id="47" name="TextBox 46"/>
                <p:cNvSpPr txBox="1"/>
                <p:nvPr/>
              </p:nvSpPr>
              <p:spPr>
                <a:xfrm>
                  <a:off x="969946" y="3189848"/>
                  <a:ext cx="3366948" cy="1272657"/>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Since IAPP's courses cover important skills related to pharmaceutical regulations and quality, threshold for a certificate of completion will be high. We propose at least an 80% passing score for all post-test assessments.</a:t>
                  </a:r>
                </a:p>
              </p:txBody>
            </p:sp>
            <p:sp>
              <p:nvSpPr>
                <p:cNvPr id="48" name="TextBox 47"/>
                <p:cNvSpPr txBox="1"/>
                <p:nvPr/>
              </p:nvSpPr>
              <p:spPr>
                <a:xfrm>
                  <a:off x="926023" y="2825944"/>
                  <a:ext cx="3450585"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Criteria &amp; Rationale</a:t>
                  </a:r>
                </a:p>
              </p:txBody>
            </p:sp>
          </p:grpSp>
          <p:sp>
            <p:nvSpPr>
              <p:cNvPr id="46" name="Oval 45"/>
              <p:cNvSpPr/>
              <p:nvPr/>
            </p:nvSpPr>
            <p:spPr>
              <a:xfrm>
                <a:off x="1621007" y="2889731"/>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sp>
          <p:nvSpPr>
            <p:cNvPr id="51" name="Oval 50"/>
            <p:cNvSpPr/>
            <p:nvPr/>
          </p:nvSpPr>
          <p:spPr>
            <a:xfrm>
              <a:off x="6648411" y="4430703"/>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a:extLst>
              <a:ext uri="{FF2B5EF4-FFF2-40B4-BE49-F238E27FC236}">
                <a16:creationId xmlns:a16="http://schemas.microsoft.com/office/drawing/2014/main" id="{A35514DC-E56B-4D7F-A12B-5C88DD5600F4}"/>
              </a:ext>
            </a:extLst>
          </p:cNvPr>
          <p:cNvSpPr txBox="1"/>
          <p:nvPr/>
        </p:nvSpPr>
        <p:spPr>
          <a:xfrm>
            <a:off x="7608703" y="4693228"/>
            <a:ext cx="3682113" cy="1384995"/>
          </a:xfrm>
          <a:prstGeom prst="rect">
            <a:avLst/>
          </a:prstGeom>
          <a:noFill/>
        </p:spPr>
        <p:txBody>
          <a:bodyPr wrap="square" lIns="91440" tIns="45720" rIns="91440" bIns="45720" rtlCol="0" anchor="t">
            <a:spAutoFit/>
          </a:bodyPr>
          <a:lstStyle/>
          <a:p>
            <a:r>
              <a:rPr lang="en-US" sz="1400" kern="0" dirty="0">
                <a:solidFill>
                  <a:schemeClr val="tx1">
                    <a:lumMod val="75000"/>
                    <a:lumOff val="25000"/>
                  </a:schemeClr>
                </a:solidFill>
                <a:latin typeface="Tahoma"/>
                <a:ea typeface="Tahoma"/>
                <a:cs typeface="Tahoma"/>
              </a:rPr>
              <a:t>IAPP's learners are working professionals who will use the knowledge gained from these courses immediately in their jobs. The assessments' ability to mimic the learners' performance context, therefore, is of the utmost importance.</a:t>
            </a:r>
          </a:p>
        </p:txBody>
      </p:sp>
      <p:sp>
        <p:nvSpPr>
          <p:cNvPr id="3" name="TextBox 2">
            <a:extLst>
              <a:ext uri="{FF2B5EF4-FFF2-40B4-BE49-F238E27FC236}">
                <a16:creationId xmlns:a16="http://schemas.microsoft.com/office/drawing/2014/main" id="{4096C453-7E5F-4B07-AD0F-B38D59EF7810}"/>
              </a:ext>
            </a:extLst>
          </p:cNvPr>
          <p:cNvSpPr txBox="1"/>
          <p:nvPr/>
        </p:nvSpPr>
        <p:spPr>
          <a:xfrm>
            <a:off x="7560669" y="4297202"/>
            <a:ext cx="3773579" cy="461665"/>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Relevance</a:t>
            </a:r>
            <a:endParaRPr lang="en-US"/>
          </a:p>
        </p:txBody>
      </p:sp>
      <p:pic>
        <p:nvPicPr>
          <p:cNvPr id="4" name="Graphic 4" descr="Watch with solid fill">
            <a:extLst>
              <a:ext uri="{FF2B5EF4-FFF2-40B4-BE49-F238E27FC236}">
                <a16:creationId xmlns:a16="http://schemas.microsoft.com/office/drawing/2014/main" id="{1C9366E6-B95F-4BEE-A469-9DE760791D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1310" y="1514660"/>
            <a:ext cx="822127" cy="822099"/>
          </a:xfrm>
          <a:prstGeom prst="rect">
            <a:avLst/>
          </a:prstGeom>
        </p:spPr>
      </p:pic>
      <p:pic>
        <p:nvPicPr>
          <p:cNvPr id="5" name="Graphic 5" descr="Checklist with solid fill">
            <a:extLst>
              <a:ext uri="{FF2B5EF4-FFF2-40B4-BE49-F238E27FC236}">
                <a16:creationId xmlns:a16="http://schemas.microsoft.com/office/drawing/2014/main" id="{C961A01C-D3EB-4418-A96A-3B7FE8FAF9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9681" y="3483462"/>
            <a:ext cx="868279" cy="868250"/>
          </a:xfrm>
          <a:prstGeom prst="rect">
            <a:avLst/>
          </a:prstGeom>
        </p:spPr>
      </p:pic>
      <p:pic>
        <p:nvPicPr>
          <p:cNvPr id="6" name="Graphic 10" descr="Internet with solid fill">
            <a:extLst>
              <a:ext uri="{FF2B5EF4-FFF2-40B4-BE49-F238E27FC236}">
                <a16:creationId xmlns:a16="http://schemas.microsoft.com/office/drawing/2014/main" id="{7B44A5F7-2830-4337-A7F3-A419AF574D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5924" y="5022263"/>
            <a:ext cx="863663" cy="845174"/>
          </a:xfrm>
          <a:prstGeom prst="rect">
            <a:avLst/>
          </a:prstGeom>
        </p:spPr>
      </p:pic>
      <p:pic>
        <p:nvPicPr>
          <p:cNvPr id="11" name="Graphic 11" descr="Diploma with solid fill">
            <a:extLst>
              <a:ext uri="{FF2B5EF4-FFF2-40B4-BE49-F238E27FC236}">
                <a16:creationId xmlns:a16="http://schemas.microsoft.com/office/drawing/2014/main" id="{24719AD6-13C1-4C59-A0F7-9819B54890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98812" y="2270309"/>
            <a:ext cx="868279" cy="868250"/>
          </a:xfrm>
          <a:prstGeom prst="rect">
            <a:avLst/>
          </a:prstGeom>
        </p:spPr>
      </p:pic>
      <p:pic>
        <p:nvPicPr>
          <p:cNvPr id="12" name="Graphic 12" descr="Lightbulb and gear with solid fill">
            <a:extLst>
              <a:ext uri="{FF2B5EF4-FFF2-40B4-BE49-F238E27FC236}">
                <a16:creationId xmlns:a16="http://schemas.microsoft.com/office/drawing/2014/main" id="{ED191DB8-957B-45DD-9E78-6B3C427BFC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44964" y="4347091"/>
            <a:ext cx="868279" cy="868250"/>
          </a:xfrm>
          <a:prstGeom prst="rect">
            <a:avLst/>
          </a:prstGeom>
        </p:spPr>
      </p:pic>
    </p:spTree>
    <p:extLst>
      <p:ext uri="{BB962C8B-B14F-4D97-AF65-F5344CB8AC3E}">
        <p14:creationId xmlns:p14="http://schemas.microsoft.com/office/powerpoint/2010/main" val="78686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241278" y="468667"/>
            <a:ext cx="10969943" cy="711081"/>
          </a:xfrm>
        </p:spPr>
        <p:txBody>
          <a:bodyPr/>
          <a:lstStyle/>
          <a:p>
            <a:r>
              <a:rPr lang="en-US" sz="2300">
                <a:solidFill>
                  <a:schemeClr val="bg1"/>
                </a:solidFill>
                <a:latin typeface="Tahoma"/>
                <a:ea typeface="Tahoma"/>
                <a:cs typeface="Tahoma"/>
              </a:rPr>
              <a:t>Testing Strategy: </a:t>
            </a:r>
            <a:br>
              <a:rPr lang="en-US" sz="2300">
                <a:solidFill>
                  <a:schemeClr val="bg1"/>
                </a:solidFill>
                <a:latin typeface="Tahoma"/>
                <a:ea typeface="Tahoma"/>
                <a:cs typeface="Tahoma"/>
              </a:rPr>
            </a:br>
            <a:r>
              <a:rPr lang="en-US" sz="2300">
                <a:solidFill>
                  <a:schemeClr val="bg1"/>
                </a:solidFill>
                <a:latin typeface="Tahoma"/>
                <a:ea typeface="Tahoma"/>
                <a:cs typeface="Tahoma"/>
              </a:rPr>
              <a:t>Methods &amp; Rationale</a:t>
            </a:r>
            <a:endParaRPr lang="en-US" sz="2300">
              <a:solidFill>
                <a:schemeClr val="bg1"/>
              </a:solidFill>
            </a:endParaRPr>
          </a:p>
        </p:txBody>
      </p:sp>
      <p:grpSp>
        <p:nvGrpSpPr>
          <p:cNvPr id="10" name="Group 9"/>
          <p:cNvGrpSpPr/>
          <p:nvPr/>
        </p:nvGrpSpPr>
        <p:grpSpPr>
          <a:xfrm>
            <a:off x="864634" y="1537286"/>
            <a:ext cx="10224906" cy="3952876"/>
            <a:chOff x="1423352" y="1893647"/>
            <a:chExt cx="9349724" cy="3632254"/>
          </a:xfrm>
        </p:grpSpPr>
        <p:grpSp>
          <p:nvGrpSpPr>
            <p:cNvPr id="9" name="Group 8"/>
            <p:cNvGrpSpPr/>
            <p:nvPr/>
          </p:nvGrpSpPr>
          <p:grpSpPr>
            <a:xfrm>
              <a:off x="1423352" y="1905000"/>
              <a:ext cx="4538721" cy="1417388"/>
              <a:chOff x="1423352" y="2286000"/>
              <a:chExt cx="4538721" cy="1417388"/>
            </a:xfrm>
          </p:grpSpPr>
          <p:grpSp>
            <p:nvGrpSpPr>
              <p:cNvPr id="7" name="Group 6"/>
              <p:cNvGrpSpPr/>
              <p:nvPr/>
            </p:nvGrpSpPr>
            <p:grpSpPr>
              <a:xfrm>
                <a:off x="2436812" y="2286000"/>
                <a:ext cx="3525261" cy="1417388"/>
                <a:chOff x="783272" y="2286000"/>
                <a:chExt cx="3525261" cy="1417388"/>
              </a:xfrm>
            </p:grpSpPr>
            <p:sp>
              <p:nvSpPr>
                <p:cNvPr id="21" name="TextBox 20"/>
                <p:cNvSpPr txBox="1"/>
                <p:nvPr/>
              </p:nvSpPr>
              <p:spPr>
                <a:xfrm>
                  <a:off x="783272" y="2628700"/>
                  <a:ext cx="3525261" cy="1074688"/>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Prior to each lesson, learners will be asked brief ungraded questions to assess their readiness to proceed with the module, and alert them to any deficiencies they will need to pay attention to.</a:t>
                  </a:r>
                </a:p>
              </p:txBody>
            </p:sp>
            <p:sp>
              <p:nvSpPr>
                <p:cNvPr id="22" name="TextBox 21"/>
                <p:cNvSpPr txBox="1"/>
                <p:nvPr/>
              </p:nvSpPr>
              <p:spPr>
                <a:xfrm>
                  <a:off x="783272" y="2286000"/>
                  <a:ext cx="3304274"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Prior Knowledge Check</a:t>
                  </a:r>
                  <a:endParaRPr lang="en-US"/>
                </a:p>
              </p:txBody>
            </p:sp>
          </p:grpSp>
          <p:sp>
            <p:nvSpPr>
              <p:cNvPr id="8" name="Oval 7"/>
              <p:cNvSpPr/>
              <p:nvPr/>
            </p:nvSpPr>
            <p:spPr>
              <a:xfrm>
                <a:off x="1423352" y="2286176"/>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26"/>
            <p:cNvGrpSpPr/>
            <p:nvPr/>
          </p:nvGrpSpPr>
          <p:grpSpPr>
            <a:xfrm>
              <a:off x="2386169" y="4104774"/>
              <a:ext cx="3990810" cy="1421127"/>
              <a:chOff x="732629" y="3045594"/>
              <a:chExt cx="3990810" cy="1421128"/>
            </a:xfrm>
          </p:grpSpPr>
          <p:sp>
            <p:nvSpPr>
              <p:cNvPr id="30" name="TextBox 29"/>
              <p:cNvSpPr txBox="1"/>
              <p:nvPr/>
            </p:nvSpPr>
            <p:spPr>
              <a:xfrm>
                <a:off x="732629" y="3392033"/>
                <a:ext cx="3504152" cy="1074689"/>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Periodically within each module, learners will receive one or two work-area specific, ungraded questions to check their knowledge and ensure they are retaining important points.</a:t>
                </a:r>
              </a:p>
            </p:txBody>
          </p:sp>
          <p:sp>
            <p:nvSpPr>
              <p:cNvPr id="31" name="TextBox 30"/>
              <p:cNvSpPr txBox="1"/>
              <p:nvPr/>
            </p:nvSpPr>
            <p:spPr>
              <a:xfrm>
                <a:off x="732629" y="3045594"/>
                <a:ext cx="3990810"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Knowledge Check</a:t>
                </a:r>
                <a:endParaRPr lang="en-US"/>
              </a:p>
            </p:txBody>
          </p:sp>
        </p:grpSp>
        <p:sp>
          <p:nvSpPr>
            <p:cNvPr id="37" name="Oval 36"/>
            <p:cNvSpPr/>
            <p:nvPr/>
          </p:nvSpPr>
          <p:spPr>
            <a:xfrm>
              <a:off x="1423352" y="4107018"/>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nvGrpSpPr>
            <p:cNvPr id="45" name="Group 44"/>
            <p:cNvGrpSpPr/>
            <p:nvPr/>
          </p:nvGrpSpPr>
          <p:grpSpPr>
            <a:xfrm>
              <a:off x="7322491" y="1893647"/>
              <a:ext cx="3450585" cy="2264393"/>
              <a:chOff x="685471" y="2274647"/>
              <a:chExt cx="3450585" cy="2264393"/>
            </a:xfrm>
          </p:grpSpPr>
          <p:sp>
            <p:nvSpPr>
              <p:cNvPr id="47" name="TextBox 46"/>
              <p:cNvSpPr txBox="1"/>
              <p:nvPr/>
            </p:nvSpPr>
            <p:spPr>
              <a:xfrm>
                <a:off x="729395" y="2672478"/>
                <a:ext cx="3366948" cy="1866562"/>
              </a:xfrm>
              <a:prstGeom prst="rect">
                <a:avLst/>
              </a:prstGeom>
              <a:noFill/>
            </p:spPr>
            <p:txBody>
              <a:bodyPr wrap="square" lIns="91440" tIns="45720" rIns="91440" bIns="45720" rtlCol="0" anchor="t">
                <a:spAutoFit/>
              </a:bodyPr>
              <a:lstStyle/>
              <a:p>
                <a:r>
                  <a:rPr lang="en-US" sz="1400" kern="0" dirty="0">
                    <a:solidFill>
                      <a:schemeClr val="tx1">
                        <a:lumMod val="75000"/>
                        <a:lumOff val="25000"/>
                      </a:schemeClr>
                    </a:solidFill>
                    <a:latin typeface="Tahoma"/>
                    <a:ea typeface="Tahoma"/>
                    <a:cs typeface="Tahoma"/>
                  </a:rPr>
                  <a:t>The prior knowledge checks and knowledge checks will not count towards learners' final scores, as these are opportunities for learners to practice their knowledge without fear of mistakes. But, as we understand the importance of assessing learners, each of the six classes will end with an exam that will determine whether the learner may receive a certificate of completion.</a:t>
                </a:r>
              </a:p>
            </p:txBody>
          </p:sp>
          <p:sp>
            <p:nvSpPr>
              <p:cNvPr id="48" name="TextBox 47"/>
              <p:cNvSpPr txBox="1"/>
              <p:nvPr/>
            </p:nvSpPr>
            <p:spPr>
              <a:xfrm>
                <a:off x="685471" y="2274647"/>
                <a:ext cx="3450585"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Post-Tests</a:t>
                </a:r>
                <a:endParaRPr lang="en-US"/>
              </a:p>
            </p:txBody>
          </p:sp>
        </p:grpSp>
        <p:sp>
          <p:nvSpPr>
            <p:cNvPr id="51" name="Oval 50"/>
            <p:cNvSpPr/>
            <p:nvPr/>
          </p:nvSpPr>
          <p:spPr>
            <a:xfrm>
              <a:off x="6378318" y="1907460"/>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pic>
        <p:nvPicPr>
          <p:cNvPr id="2" name="Graphic 2" descr="History with solid fill">
            <a:extLst>
              <a:ext uri="{FF2B5EF4-FFF2-40B4-BE49-F238E27FC236}">
                <a16:creationId xmlns:a16="http://schemas.microsoft.com/office/drawing/2014/main" id="{E001A623-F67D-4C4F-84C7-D0B94380BA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7463" y="1619584"/>
            <a:ext cx="882125" cy="882095"/>
          </a:xfrm>
          <a:prstGeom prst="rect">
            <a:avLst/>
          </a:prstGeom>
        </p:spPr>
      </p:pic>
      <p:pic>
        <p:nvPicPr>
          <p:cNvPr id="3" name="Graphic 3" descr="Question Mark with solid fill">
            <a:extLst>
              <a:ext uri="{FF2B5EF4-FFF2-40B4-BE49-F238E27FC236}">
                <a16:creationId xmlns:a16="http://schemas.microsoft.com/office/drawing/2014/main" id="{1B345FE8-A753-437A-B109-F4617FE036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1308" y="4019421"/>
            <a:ext cx="854434" cy="859020"/>
          </a:xfrm>
          <a:prstGeom prst="rect">
            <a:avLst/>
          </a:prstGeom>
        </p:spPr>
      </p:pic>
      <p:pic>
        <p:nvPicPr>
          <p:cNvPr id="4" name="Graphic 4" descr="List with solid fill">
            <a:extLst>
              <a:ext uri="{FF2B5EF4-FFF2-40B4-BE49-F238E27FC236}">
                <a16:creationId xmlns:a16="http://schemas.microsoft.com/office/drawing/2014/main" id="{58E48A37-755F-4493-A038-40FEFC0131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58821" y="1619583"/>
            <a:ext cx="845203" cy="845174"/>
          </a:xfrm>
          <a:prstGeom prst="rect">
            <a:avLst/>
          </a:prstGeom>
        </p:spPr>
      </p:pic>
    </p:spTree>
    <p:extLst>
      <p:ext uri="{BB962C8B-B14F-4D97-AF65-F5344CB8AC3E}">
        <p14:creationId xmlns:p14="http://schemas.microsoft.com/office/powerpoint/2010/main" val="96735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241278" y="468667"/>
            <a:ext cx="10969943" cy="711081"/>
          </a:xfrm>
        </p:spPr>
        <p:txBody>
          <a:bodyPr/>
          <a:lstStyle/>
          <a:p>
            <a:r>
              <a:rPr lang="en-US" sz="2300">
                <a:solidFill>
                  <a:schemeClr val="bg1"/>
                </a:solidFill>
                <a:latin typeface="Tahoma"/>
                <a:ea typeface="Tahoma"/>
                <a:cs typeface="Tahoma"/>
              </a:rPr>
              <a:t>Testing Strategy: </a:t>
            </a:r>
            <a:br>
              <a:rPr lang="en-US" sz="2300">
                <a:latin typeface="Tahoma"/>
                <a:ea typeface="Tahoma"/>
                <a:cs typeface="Tahoma"/>
              </a:rPr>
            </a:br>
            <a:r>
              <a:rPr lang="en-US" sz="2300">
                <a:solidFill>
                  <a:schemeClr val="bg1"/>
                </a:solidFill>
                <a:latin typeface="Tahoma"/>
                <a:ea typeface="Tahoma"/>
                <a:cs typeface="Tahoma"/>
              </a:rPr>
              <a:t>Design Rationale</a:t>
            </a:r>
            <a:endParaRPr lang="en-US" sz="2300">
              <a:solidFill>
                <a:schemeClr val="bg1"/>
              </a:solidFill>
            </a:endParaRPr>
          </a:p>
        </p:txBody>
      </p:sp>
      <p:grpSp>
        <p:nvGrpSpPr>
          <p:cNvPr id="10" name="Group 9"/>
          <p:cNvGrpSpPr/>
          <p:nvPr/>
        </p:nvGrpSpPr>
        <p:grpSpPr>
          <a:xfrm>
            <a:off x="952325" y="1538784"/>
            <a:ext cx="10123400" cy="4542681"/>
            <a:chOff x="1507756" y="1903505"/>
            <a:chExt cx="9256903" cy="4174216"/>
          </a:xfrm>
        </p:grpSpPr>
        <p:grpSp>
          <p:nvGrpSpPr>
            <p:cNvPr id="7" name="Group 6"/>
            <p:cNvGrpSpPr/>
            <p:nvPr/>
          </p:nvGrpSpPr>
          <p:grpSpPr>
            <a:xfrm>
              <a:off x="7239397" y="3817572"/>
              <a:ext cx="3525262" cy="2260149"/>
              <a:chOff x="5585857" y="4198572"/>
              <a:chExt cx="3525262" cy="2260149"/>
            </a:xfrm>
          </p:grpSpPr>
          <p:sp>
            <p:nvSpPr>
              <p:cNvPr id="21" name="TextBox 20"/>
              <p:cNvSpPr txBox="1"/>
              <p:nvPr/>
            </p:nvSpPr>
            <p:spPr>
              <a:xfrm>
                <a:off x="5585858" y="4592159"/>
                <a:ext cx="3525261" cy="1866562"/>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Multiple choice questions are the most frequently-used assessment types for a reason. They're easy for learners to understand and easy to grade. They are generally the only type that can be used in a self-paced course, so we will be using them throughout the modules, but with enhancements to make the assessments more relevant for learners.</a:t>
                </a:r>
              </a:p>
            </p:txBody>
          </p:sp>
          <p:sp>
            <p:nvSpPr>
              <p:cNvPr id="22" name="TextBox 21"/>
              <p:cNvSpPr txBox="1"/>
              <p:nvPr/>
            </p:nvSpPr>
            <p:spPr>
              <a:xfrm>
                <a:off x="5585857" y="4198572"/>
                <a:ext cx="3304274"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Multiple Choice</a:t>
                </a:r>
                <a:endParaRPr lang="en-US"/>
              </a:p>
            </p:txBody>
          </p:sp>
        </p:grpSp>
        <p:grpSp>
          <p:nvGrpSpPr>
            <p:cNvPr id="25" name="Group 24"/>
            <p:cNvGrpSpPr/>
            <p:nvPr/>
          </p:nvGrpSpPr>
          <p:grpSpPr>
            <a:xfrm>
              <a:off x="1507756" y="1903505"/>
              <a:ext cx="4919866" cy="3843721"/>
              <a:chOff x="1507756" y="844325"/>
              <a:chExt cx="4919866" cy="3843721"/>
            </a:xfrm>
          </p:grpSpPr>
          <p:grpSp>
            <p:nvGrpSpPr>
              <p:cNvPr id="27" name="Group 26"/>
              <p:cNvGrpSpPr/>
              <p:nvPr/>
            </p:nvGrpSpPr>
            <p:grpSpPr>
              <a:xfrm>
                <a:off x="2436811" y="895541"/>
                <a:ext cx="3990811" cy="3792505"/>
                <a:chOff x="783271" y="895541"/>
                <a:chExt cx="3990811" cy="3792505"/>
              </a:xfrm>
            </p:grpSpPr>
            <p:sp>
              <p:nvSpPr>
                <p:cNvPr id="30" name="TextBox 29"/>
                <p:cNvSpPr txBox="1"/>
                <p:nvPr/>
              </p:nvSpPr>
              <p:spPr>
                <a:xfrm>
                  <a:off x="783271" y="1237737"/>
                  <a:ext cx="3504152" cy="3450309"/>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In accordance with IAPP's request that these trainings be highly interactive, rather than simply giving a text-based assessment, we will present these questions in a "real-world" environment. Learners will be walked through simulated scenarios mimicking those that they may encounter in their performance environment. </a:t>
                  </a:r>
                  <a:br>
                    <a:rPr lang="en-US" sz="1400" kern="0">
                      <a:latin typeface="Tahoma"/>
                      <a:ea typeface="Tahoma"/>
                      <a:cs typeface="Tahoma"/>
                    </a:rPr>
                  </a:br>
                  <a:endParaRPr lang="en-US" sz="1400" kern="0">
                    <a:solidFill>
                      <a:schemeClr val="tx1">
                        <a:lumMod val="75000"/>
                        <a:lumOff val="25000"/>
                      </a:schemeClr>
                    </a:solidFill>
                    <a:latin typeface="Tahoma"/>
                    <a:ea typeface="Tahoma"/>
                    <a:cs typeface="Tahoma"/>
                  </a:endParaRPr>
                </a:p>
                <a:p>
                  <a:r>
                    <a:rPr lang="en-US" sz="1400" kern="0">
                      <a:solidFill>
                        <a:schemeClr val="tx1">
                          <a:lumMod val="75000"/>
                          <a:lumOff val="25000"/>
                        </a:schemeClr>
                      </a:solidFill>
                      <a:latin typeface="Tahoma"/>
                      <a:ea typeface="Tahoma"/>
                      <a:cs typeface="Tahoma"/>
                    </a:rPr>
                    <a:t>For example, they will be asked to make decisions that will mimic a conversation with a colleague, client, or patient, or which show them virtual duplications of equipment that they will have to learn to operate. In critical cases, they may be given a time limit to emphasize the sensitive nature of that particular interaction.</a:t>
                  </a:r>
                  <a:endParaRPr lang="en-US">
                    <a:solidFill>
                      <a:schemeClr val="tx1">
                        <a:lumMod val="75000"/>
                        <a:lumOff val="25000"/>
                      </a:schemeClr>
                    </a:solidFill>
                  </a:endParaRPr>
                </a:p>
              </p:txBody>
            </p:sp>
            <p:sp>
              <p:nvSpPr>
                <p:cNvPr id="31" name="TextBox 30"/>
                <p:cNvSpPr txBox="1"/>
                <p:nvPr/>
              </p:nvSpPr>
              <p:spPr>
                <a:xfrm>
                  <a:off x="783272" y="895541"/>
                  <a:ext cx="3990810"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Interactivity</a:t>
                  </a:r>
                  <a:endParaRPr lang="en-US"/>
                </a:p>
              </p:txBody>
            </p:sp>
          </p:grpSp>
          <p:sp>
            <p:nvSpPr>
              <p:cNvPr id="28" name="Oval 27"/>
              <p:cNvSpPr/>
              <p:nvPr/>
            </p:nvSpPr>
            <p:spPr>
              <a:xfrm>
                <a:off x="1507756" y="844325"/>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sp>
          <p:nvSpPr>
            <p:cNvPr id="46" name="Oval 45"/>
            <p:cNvSpPr/>
            <p:nvPr/>
          </p:nvSpPr>
          <p:spPr>
            <a:xfrm>
              <a:off x="6321735" y="3789433"/>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pic>
        <p:nvPicPr>
          <p:cNvPr id="2" name="Graphic 2" descr="Decision chart with solid fill">
            <a:extLst>
              <a:ext uri="{FF2B5EF4-FFF2-40B4-BE49-F238E27FC236}">
                <a16:creationId xmlns:a16="http://schemas.microsoft.com/office/drawing/2014/main" id="{7205EF4D-DF3B-4239-A254-3E82E51226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9590" y="3622525"/>
            <a:ext cx="859049" cy="859020"/>
          </a:xfrm>
          <a:prstGeom prst="rect">
            <a:avLst/>
          </a:prstGeom>
        </p:spPr>
      </p:pic>
      <p:pic>
        <p:nvPicPr>
          <p:cNvPr id="3" name="Graphic 3" descr="Chat bubble with solid fill">
            <a:extLst>
              <a:ext uri="{FF2B5EF4-FFF2-40B4-BE49-F238E27FC236}">
                <a16:creationId xmlns:a16="http://schemas.microsoft.com/office/drawing/2014/main" id="{9359A63B-BD24-449D-BDD4-D98F428668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9767" y="1642659"/>
            <a:ext cx="845203" cy="845174"/>
          </a:xfrm>
          <a:prstGeom prst="rect">
            <a:avLst/>
          </a:prstGeom>
        </p:spPr>
      </p:pic>
      <p:sp>
        <p:nvSpPr>
          <p:cNvPr id="4" name="TextBox 3">
            <a:extLst>
              <a:ext uri="{FF2B5EF4-FFF2-40B4-BE49-F238E27FC236}">
                <a16:creationId xmlns:a16="http://schemas.microsoft.com/office/drawing/2014/main" id="{F225B01C-4858-41C5-9E81-4CD0E24D11B4}"/>
              </a:ext>
            </a:extLst>
          </p:cNvPr>
          <p:cNvSpPr txBox="1"/>
          <p:nvPr/>
        </p:nvSpPr>
        <p:spPr>
          <a:xfrm>
            <a:off x="7249315" y="2064676"/>
            <a:ext cx="3832160" cy="1384995"/>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We understand the importance of balancing accessibility and interactivity to IAPP, and we share the belief that both are important. That's why all learners will be able to access a text-based version of the assessments, with audio narration available. </a:t>
            </a:r>
          </a:p>
        </p:txBody>
      </p:sp>
      <p:sp>
        <p:nvSpPr>
          <p:cNvPr id="5" name="TextBox 4">
            <a:extLst>
              <a:ext uri="{FF2B5EF4-FFF2-40B4-BE49-F238E27FC236}">
                <a16:creationId xmlns:a16="http://schemas.microsoft.com/office/drawing/2014/main" id="{A6583093-5B4F-4EB0-B81B-258F64BC2420}"/>
              </a:ext>
            </a:extLst>
          </p:cNvPr>
          <p:cNvSpPr txBox="1"/>
          <p:nvPr/>
        </p:nvSpPr>
        <p:spPr>
          <a:xfrm>
            <a:off x="7220477" y="1640670"/>
            <a:ext cx="4364372" cy="461665"/>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Accessibility</a:t>
            </a:r>
            <a:endParaRPr lang="en-US"/>
          </a:p>
        </p:txBody>
      </p:sp>
      <p:sp>
        <p:nvSpPr>
          <p:cNvPr id="11" name="Oval 10">
            <a:extLst>
              <a:ext uri="{FF2B5EF4-FFF2-40B4-BE49-F238E27FC236}">
                <a16:creationId xmlns:a16="http://schemas.microsoft.com/office/drawing/2014/main" id="{DF92E01D-DCD8-42AD-BCE9-D00A312C5FDE}"/>
              </a:ext>
            </a:extLst>
          </p:cNvPr>
          <p:cNvSpPr/>
          <p:nvPr/>
        </p:nvSpPr>
        <p:spPr>
          <a:xfrm>
            <a:off x="6218301" y="1643108"/>
            <a:ext cx="999993" cy="9951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pic>
        <p:nvPicPr>
          <p:cNvPr id="12" name="Graphic 12" descr="Wheelchair access with solid fill">
            <a:extLst>
              <a:ext uri="{FF2B5EF4-FFF2-40B4-BE49-F238E27FC236}">
                <a16:creationId xmlns:a16="http://schemas.microsoft.com/office/drawing/2014/main" id="{DC0AB4A8-2226-44CF-982E-B97CBC153E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08053" y="1716499"/>
            <a:ext cx="822127" cy="808255"/>
          </a:xfrm>
          <a:prstGeom prst="rect">
            <a:avLst/>
          </a:prstGeom>
        </p:spPr>
      </p:pic>
    </p:spTree>
    <p:extLst>
      <p:ext uri="{BB962C8B-B14F-4D97-AF65-F5344CB8AC3E}">
        <p14:creationId xmlns:p14="http://schemas.microsoft.com/office/powerpoint/2010/main" val="2684365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241278" y="468667"/>
            <a:ext cx="10969943" cy="711081"/>
          </a:xfrm>
        </p:spPr>
        <p:txBody>
          <a:bodyPr/>
          <a:lstStyle/>
          <a:p>
            <a:r>
              <a:rPr lang="en-US" sz="2800">
                <a:solidFill>
                  <a:schemeClr val="bg1"/>
                </a:solidFill>
                <a:latin typeface="Tahoma"/>
                <a:ea typeface="Tahoma"/>
                <a:cs typeface="Tahoma"/>
              </a:rPr>
              <a:t>Testing Strategy: Sample</a:t>
            </a:r>
            <a:endParaRPr lang="en-US" sz="2800">
              <a:solidFill>
                <a:schemeClr val="bg1"/>
              </a:solidFill>
            </a:endParaRPr>
          </a:p>
        </p:txBody>
      </p:sp>
      <p:grpSp>
        <p:nvGrpSpPr>
          <p:cNvPr id="9" name="Group 8"/>
          <p:cNvGrpSpPr/>
          <p:nvPr/>
        </p:nvGrpSpPr>
        <p:grpSpPr>
          <a:xfrm>
            <a:off x="864634" y="1549640"/>
            <a:ext cx="10091090" cy="3912380"/>
            <a:chOff x="1423352" y="2286000"/>
            <a:chExt cx="9227361" cy="3595043"/>
          </a:xfrm>
        </p:grpSpPr>
        <p:grpSp>
          <p:nvGrpSpPr>
            <p:cNvPr id="7" name="Group 6"/>
            <p:cNvGrpSpPr/>
            <p:nvPr/>
          </p:nvGrpSpPr>
          <p:grpSpPr>
            <a:xfrm>
              <a:off x="2436812" y="2286000"/>
              <a:ext cx="8213901" cy="3595043"/>
              <a:chOff x="783272" y="2286000"/>
              <a:chExt cx="8213901" cy="3595043"/>
            </a:xfrm>
          </p:grpSpPr>
          <p:sp>
            <p:nvSpPr>
              <p:cNvPr id="21" name="TextBox 20"/>
              <p:cNvSpPr txBox="1"/>
              <p:nvPr/>
            </p:nvSpPr>
            <p:spPr>
              <a:xfrm>
                <a:off x="783272" y="2628700"/>
                <a:ext cx="8213901" cy="3252343"/>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[In this scenario, the learner is a Pharmaceutical Manufacturing Technician reviewing a work order. They will see a POV shot of hands holding a piece of paper, with the questions posed on the side of the screen]</a:t>
                </a:r>
              </a:p>
              <a:p>
                <a:endParaRPr lang="en-US" sz="1400" kern="0">
                  <a:solidFill>
                    <a:schemeClr val="tx1">
                      <a:lumMod val="75000"/>
                      <a:lumOff val="25000"/>
                    </a:schemeClr>
                  </a:solidFill>
                  <a:latin typeface="Tahoma"/>
                  <a:ea typeface="Tahoma"/>
                  <a:cs typeface="Tahoma"/>
                </a:endParaRPr>
              </a:p>
              <a:p>
                <a:r>
                  <a:rPr lang="en-US" sz="1400" kern="0">
                    <a:solidFill>
                      <a:schemeClr val="tx1">
                        <a:lumMod val="75000"/>
                        <a:lumOff val="25000"/>
                      </a:schemeClr>
                    </a:solidFill>
                    <a:latin typeface="Tahoma"/>
                    <a:ea typeface="Tahoma"/>
                    <a:cs typeface="Tahoma"/>
                  </a:rPr>
                  <a:t>Narrator: You receive a work order for 5,000 units of a drug to be produced over the next week. Normally, the work order is for 500 units. How should you respond?</a:t>
                </a:r>
              </a:p>
              <a:p>
                <a:endParaRPr lang="en-US" sz="1400" kern="0">
                  <a:solidFill>
                    <a:schemeClr val="tx1">
                      <a:lumMod val="75000"/>
                      <a:lumOff val="25000"/>
                    </a:schemeClr>
                  </a:solidFill>
                  <a:latin typeface="Tahoma"/>
                  <a:ea typeface="Tahoma"/>
                  <a:cs typeface="Tahoma"/>
                </a:endParaRPr>
              </a:p>
              <a:p>
                <a:r>
                  <a:rPr lang="en-US" sz="1400" kern="0">
                    <a:solidFill>
                      <a:schemeClr val="tx1">
                        <a:lumMod val="75000"/>
                        <a:lumOff val="25000"/>
                      </a:schemeClr>
                    </a:solidFill>
                    <a:latin typeface="Tahoma"/>
                    <a:ea typeface="Tahoma"/>
                    <a:cs typeface="Tahoma"/>
                  </a:rPr>
                  <a:t>A: The work order must contain a typo. No need to bother my boss with this. I'll just assume they meant 500.</a:t>
                </a:r>
              </a:p>
              <a:p>
                <a:r>
                  <a:rPr lang="en-US" sz="1400" kern="0">
                    <a:solidFill>
                      <a:schemeClr val="tx1">
                        <a:lumMod val="75000"/>
                        <a:lumOff val="25000"/>
                      </a:schemeClr>
                    </a:solidFill>
                    <a:latin typeface="Tahoma"/>
                    <a:ea typeface="Tahoma"/>
                    <a:cs typeface="Tahoma"/>
                  </a:rPr>
                  <a:t>B: This doesn't seem right, but I can't be sure. I'll ask my supervisor to double check the numbers.</a:t>
                </a:r>
              </a:p>
              <a:p>
                <a:r>
                  <a:rPr lang="en-US" sz="1400" kern="0">
                    <a:solidFill>
                      <a:schemeClr val="tx1">
                        <a:lumMod val="75000"/>
                        <a:lumOff val="25000"/>
                      </a:schemeClr>
                    </a:solidFill>
                    <a:latin typeface="Tahoma"/>
                    <a:ea typeface="Tahoma"/>
                    <a:cs typeface="Tahoma"/>
                  </a:rPr>
                  <a:t>C: I've heard a rumor that the bosses are looking to ramp up production of this drug. This must be a sign that it's true.</a:t>
                </a:r>
              </a:p>
              <a:p>
                <a:endParaRPr lang="en-US" sz="1400" kern="0">
                  <a:solidFill>
                    <a:schemeClr val="tx1">
                      <a:lumMod val="75000"/>
                      <a:lumOff val="25000"/>
                    </a:schemeClr>
                  </a:solidFill>
                  <a:latin typeface="Tahoma"/>
                  <a:ea typeface="Tahoma"/>
                  <a:cs typeface="Tahoma"/>
                </a:endParaRPr>
              </a:p>
              <a:p>
                <a:r>
                  <a:rPr lang="en-US" sz="1400" kern="0">
                    <a:solidFill>
                      <a:schemeClr val="tx1">
                        <a:lumMod val="75000"/>
                        <a:lumOff val="25000"/>
                      </a:schemeClr>
                    </a:solidFill>
                    <a:latin typeface="Tahoma"/>
                    <a:ea typeface="Tahoma"/>
                    <a:cs typeface="Tahoma"/>
                  </a:rPr>
                  <a:t>[The learner selects an answer, and is then given feedback.]</a:t>
                </a:r>
              </a:p>
              <a:p>
                <a:endParaRPr lang="en-US" sz="1400" kern="0">
                  <a:solidFill>
                    <a:schemeClr val="tx1">
                      <a:lumMod val="75000"/>
                      <a:lumOff val="25000"/>
                    </a:schemeClr>
                  </a:solidFill>
                  <a:latin typeface="Tahoma"/>
                  <a:ea typeface="Tahoma"/>
                  <a:cs typeface="Tahoma"/>
                </a:endParaRPr>
              </a:p>
              <a:p>
                <a:r>
                  <a:rPr lang="en-US" sz="1400" kern="0">
                    <a:solidFill>
                      <a:schemeClr val="tx1">
                        <a:lumMod val="75000"/>
                        <a:lumOff val="25000"/>
                      </a:schemeClr>
                    </a:solidFill>
                    <a:latin typeface="Tahoma"/>
                    <a:ea typeface="Tahoma"/>
                    <a:cs typeface="Tahoma"/>
                  </a:rPr>
                  <a:t>Narrator: The correct answer is B. While orders may indeed ramp up significantly from a previous manufacturing run due to a number of factors, if you see anything out of the ordinary, trust your judgment and verify.</a:t>
                </a:r>
              </a:p>
            </p:txBody>
          </p:sp>
          <p:sp>
            <p:nvSpPr>
              <p:cNvPr id="22" name="TextBox 21"/>
              <p:cNvSpPr txBox="1"/>
              <p:nvPr/>
            </p:nvSpPr>
            <p:spPr>
              <a:xfrm>
                <a:off x="783272" y="2286000"/>
                <a:ext cx="3304274"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Scenario and Script</a:t>
                </a:r>
                <a:endParaRPr lang="en-US"/>
              </a:p>
            </p:txBody>
          </p:sp>
        </p:grpSp>
        <p:sp>
          <p:nvSpPr>
            <p:cNvPr id="8" name="Oval 7"/>
            <p:cNvSpPr/>
            <p:nvPr/>
          </p:nvSpPr>
          <p:spPr>
            <a:xfrm>
              <a:off x="1423352" y="234978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pic>
        <p:nvPicPr>
          <p:cNvPr id="2" name="Graphic 2" descr="Document with solid fill">
            <a:extLst>
              <a:ext uri="{FF2B5EF4-FFF2-40B4-BE49-F238E27FC236}">
                <a16:creationId xmlns:a16="http://schemas.microsoft.com/office/drawing/2014/main" id="{5E05A125-7CFE-4048-B4F4-35DF75EEDC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7461" y="1656504"/>
            <a:ext cx="845203" cy="845174"/>
          </a:xfrm>
          <a:prstGeom prst="rect">
            <a:avLst/>
          </a:prstGeom>
        </p:spPr>
      </p:pic>
    </p:spTree>
    <p:extLst>
      <p:ext uri="{BB962C8B-B14F-4D97-AF65-F5344CB8AC3E}">
        <p14:creationId xmlns:p14="http://schemas.microsoft.com/office/powerpoint/2010/main" val="306273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241278" y="468667"/>
            <a:ext cx="10969943" cy="711081"/>
          </a:xfrm>
        </p:spPr>
        <p:txBody>
          <a:bodyPr/>
          <a:lstStyle/>
          <a:p>
            <a:r>
              <a:rPr lang="en-US" sz="2800">
                <a:solidFill>
                  <a:schemeClr val="bg1"/>
                </a:solidFill>
                <a:latin typeface="Tahoma"/>
                <a:ea typeface="Tahoma"/>
                <a:cs typeface="Tahoma"/>
              </a:rPr>
              <a:t>Testing Strategy: Sample</a:t>
            </a:r>
            <a:endParaRPr lang="en-US" sz="2800">
              <a:solidFill>
                <a:schemeClr val="bg1"/>
              </a:solidFill>
            </a:endParaRPr>
          </a:p>
        </p:txBody>
      </p:sp>
      <p:grpSp>
        <p:nvGrpSpPr>
          <p:cNvPr id="9" name="Group 8"/>
          <p:cNvGrpSpPr/>
          <p:nvPr/>
        </p:nvGrpSpPr>
        <p:grpSpPr>
          <a:xfrm>
            <a:off x="864634" y="1549640"/>
            <a:ext cx="10091090" cy="3481494"/>
            <a:chOff x="1423352" y="2286000"/>
            <a:chExt cx="9227361" cy="3199106"/>
          </a:xfrm>
        </p:grpSpPr>
        <p:grpSp>
          <p:nvGrpSpPr>
            <p:cNvPr id="7" name="Group 6"/>
            <p:cNvGrpSpPr/>
            <p:nvPr/>
          </p:nvGrpSpPr>
          <p:grpSpPr>
            <a:xfrm>
              <a:off x="2436812" y="2286000"/>
              <a:ext cx="8213901" cy="3199106"/>
              <a:chOff x="783272" y="2286000"/>
              <a:chExt cx="8213901" cy="3199106"/>
            </a:xfrm>
          </p:grpSpPr>
          <p:sp>
            <p:nvSpPr>
              <p:cNvPr id="21" name="TextBox 20"/>
              <p:cNvSpPr txBox="1"/>
              <p:nvPr/>
            </p:nvSpPr>
            <p:spPr>
              <a:xfrm>
                <a:off x="783272" y="2628700"/>
                <a:ext cx="8213901" cy="2856406"/>
              </a:xfrm>
              <a:prstGeom prst="rect">
                <a:avLst/>
              </a:prstGeom>
              <a:noFill/>
            </p:spPr>
            <p:txBody>
              <a:bodyPr wrap="square" lIns="91440" tIns="45720" rIns="91440" bIns="45720" rtlCol="0" anchor="t">
                <a:spAutoFit/>
              </a:bodyPr>
              <a:lstStyle/>
              <a:p>
                <a:r>
                  <a:rPr lang="en-US" sz="1400" kern="0" dirty="0">
                    <a:solidFill>
                      <a:schemeClr val="tx1">
                        <a:lumMod val="75000"/>
                        <a:lumOff val="25000"/>
                      </a:schemeClr>
                    </a:solidFill>
                    <a:latin typeface="Tahoma"/>
                    <a:ea typeface="Tahoma"/>
                    <a:cs typeface="Tahoma"/>
                  </a:rPr>
                  <a:t>[In this scenario, the learner is a Quality Control Analyst, in conversation with their supervisor. Prior to this test, they are given a list of standards for a product, including that all items must be white in color and meet certain scientific specifications when tested.]</a:t>
                </a:r>
                <a:endParaRPr lang="en-US" sz="1400" kern="0" dirty="0">
                  <a:solidFill>
                    <a:schemeClr val="tx1">
                      <a:lumMod val="75000"/>
                      <a:lumOff val="25000"/>
                    </a:schemeClr>
                  </a:solidFill>
                  <a:ea typeface="+mn-lt"/>
                  <a:cs typeface="+mn-lt"/>
                </a:endParaRPr>
              </a:p>
              <a:p>
                <a:endParaRPr lang="en-US" sz="1400" kern="0">
                  <a:ea typeface="+mn-lt"/>
                  <a:cs typeface="+mn-lt"/>
                </a:endParaRPr>
              </a:p>
              <a:p>
                <a:r>
                  <a:rPr lang="en-US" sz="1400" kern="0" dirty="0">
                    <a:solidFill>
                      <a:schemeClr val="tx1">
                        <a:lumMod val="75000"/>
                        <a:lumOff val="25000"/>
                      </a:schemeClr>
                    </a:solidFill>
                    <a:latin typeface="Tahoma"/>
                    <a:ea typeface="Tahoma"/>
                    <a:cs typeface="Tahoma"/>
                  </a:rPr>
                  <a:t>Supervisor: This product is sorely needed in many parts of the world. I understand that the latest batch passed the specification tests but was off-color. What's your recommendation?</a:t>
                </a:r>
                <a:endParaRPr lang="en-US" sz="1400" kern="0" dirty="0">
                  <a:solidFill>
                    <a:schemeClr val="tx1">
                      <a:lumMod val="75000"/>
                      <a:lumOff val="25000"/>
                    </a:schemeClr>
                  </a:solidFill>
                  <a:ea typeface="+mn-lt"/>
                  <a:cs typeface="+mn-lt"/>
                </a:endParaRPr>
              </a:p>
              <a:p>
                <a:endParaRPr lang="en-US" sz="1400" kern="0">
                  <a:ea typeface="+mn-lt"/>
                  <a:cs typeface="+mn-lt"/>
                </a:endParaRPr>
              </a:p>
              <a:p>
                <a:r>
                  <a:rPr lang="en-US" sz="1400" kern="0" dirty="0">
                    <a:solidFill>
                      <a:schemeClr val="tx1">
                        <a:lumMod val="75000"/>
                        <a:lumOff val="25000"/>
                      </a:schemeClr>
                    </a:solidFill>
                    <a:latin typeface="Tahoma"/>
                    <a:ea typeface="Tahoma"/>
                    <a:cs typeface="Tahoma"/>
                  </a:rPr>
                  <a:t>A: If we run one more test and document where in the chain the discoloration occurred, that should cover us for any issues.</a:t>
                </a:r>
                <a:endParaRPr lang="en-US" sz="1400" kern="0" dirty="0">
                  <a:solidFill>
                    <a:schemeClr val="tx1">
                      <a:lumMod val="75000"/>
                      <a:lumOff val="25000"/>
                    </a:schemeClr>
                  </a:solidFill>
                  <a:ea typeface="+mn-lt"/>
                  <a:cs typeface="+mn-lt"/>
                </a:endParaRPr>
              </a:p>
              <a:p>
                <a:r>
                  <a:rPr lang="en-US" sz="1400" kern="0" dirty="0">
                    <a:solidFill>
                      <a:schemeClr val="tx1">
                        <a:lumMod val="75000"/>
                        <a:lumOff val="25000"/>
                      </a:schemeClr>
                    </a:solidFill>
                    <a:latin typeface="Tahoma"/>
                    <a:ea typeface="Tahoma"/>
                    <a:cs typeface="Tahoma"/>
                  </a:rPr>
                  <a:t>B: The color is secondary to the scientific specifications. If the drug is needed, let's not waste any more time. </a:t>
                </a:r>
                <a:endParaRPr lang="en-US" sz="1400" kern="0" dirty="0">
                  <a:solidFill>
                    <a:schemeClr val="tx1">
                      <a:lumMod val="75000"/>
                      <a:lumOff val="25000"/>
                    </a:schemeClr>
                  </a:solidFill>
                  <a:ea typeface="+mn-lt"/>
                  <a:cs typeface="+mn-lt"/>
                </a:endParaRPr>
              </a:p>
              <a:p>
                <a:r>
                  <a:rPr lang="en-US" sz="1400" kern="0" dirty="0">
                    <a:solidFill>
                      <a:schemeClr val="tx1">
                        <a:lumMod val="75000"/>
                        <a:lumOff val="25000"/>
                      </a:schemeClr>
                    </a:solidFill>
                    <a:latin typeface="Tahoma"/>
                    <a:ea typeface="Tahoma"/>
                    <a:cs typeface="Tahoma"/>
                  </a:rPr>
                  <a:t>C: Unfortunately, we aren't able to release this batch. I'll have to go back in the manufacturing chain to figure out what went wrong so it won't happen again.</a:t>
                </a:r>
              </a:p>
              <a:p>
                <a:endParaRPr lang="en-US" sz="1400" kern="0">
                  <a:solidFill>
                    <a:schemeClr val="tx1">
                      <a:lumMod val="75000"/>
                      <a:lumOff val="25000"/>
                    </a:schemeClr>
                  </a:solidFill>
                  <a:latin typeface="Tahoma"/>
                  <a:ea typeface="Tahoma"/>
                  <a:cs typeface="Tahoma"/>
                </a:endParaRPr>
              </a:p>
              <a:p>
                <a:r>
                  <a:rPr lang="en-US" sz="1400" kern="0" dirty="0">
                    <a:solidFill>
                      <a:schemeClr val="tx1">
                        <a:lumMod val="75000"/>
                        <a:lumOff val="25000"/>
                      </a:schemeClr>
                    </a:solidFill>
                    <a:latin typeface="Tahoma"/>
                    <a:ea typeface="Tahoma"/>
                    <a:cs typeface="Tahoma"/>
                  </a:rPr>
                  <a:t>[Continues on next slide]</a:t>
                </a:r>
              </a:p>
            </p:txBody>
          </p:sp>
          <p:sp>
            <p:nvSpPr>
              <p:cNvPr id="22" name="TextBox 21"/>
              <p:cNvSpPr txBox="1"/>
              <p:nvPr/>
            </p:nvSpPr>
            <p:spPr>
              <a:xfrm>
                <a:off x="783272" y="2286000"/>
                <a:ext cx="3304274"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Scenario and Script</a:t>
                </a:r>
                <a:endParaRPr lang="en-US"/>
              </a:p>
            </p:txBody>
          </p:sp>
        </p:grpSp>
        <p:sp>
          <p:nvSpPr>
            <p:cNvPr id="8" name="Oval 7"/>
            <p:cNvSpPr/>
            <p:nvPr/>
          </p:nvSpPr>
          <p:spPr>
            <a:xfrm>
              <a:off x="1423352" y="234978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pic>
        <p:nvPicPr>
          <p:cNvPr id="2" name="Graphic 2" descr="Boardroom with solid fill">
            <a:extLst>
              <a:ext uri="{FF2B5EF4-FFF2-40B4-BE49-F238E27FC236}">
                <a16:creationId xmlns:a16="http://schemas.microsoft.com/office/drawing/2014/main" id="{FA231278-C355-42FC-B063-74D8FCA2B7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1309" y="1642659"/>
            <a:ext cx="859049" cy="859020"/>
          </a:xfrm>
          <a:prstGeom prst="rect">
            <a:avLst/>
          </a:prstGeom>
        </p:spPr>
      </p:pic>
    </p:spTree>
    <p:extLst>
      <p:ext uri="{BB962C8B-B14F-4D97-AF65-F5344CB8AC3E}">
        <p14:creationId xmlns:p14="http://schemas.microsoft.com/office/powerpoint/2010/main" val="393827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241278" y="468667"/>
            <a:ext cx="10969943" cy="711081"/>
          </a:xfrm>
        </p:spPr>
        <p:txBody>
          <a:bodyPr/>
          <a:lstStyle/>
          <a:p>
            <a:r>
              <a:rPr lang="en-US" sz="2800">
                <a:solidFill>
                  <a:schemeClr val="bg1"/>
                </a:solidFill>
                <a:latin typeface="Tahoma"/>
                <a:ea typeface="Tahoma"/>
                <a:cs typeface="Tahoma"/>
              </a:rPr>
              <a:t>Testing Strategy: Sample</a:t>
            </a:r>
            <a:endParaRPr lang="en-US" sz="2800">
              <a:solidFill>
                <a:schemeClr val="bg1"/>
              </a:solidFill>
            </a:endParaRPr>
          </a:p>
        </p:txBody>
      </p:sp>
      <p:grpSp>
        <p:nvGrpSpPr>
          <p:cNvPr id="9" name="Group 8"/>
          <p:cNvGrpSpPr/>
          <p:nvPr/>
        </p:nvGrpSpPr>
        <p:grpSpPr>
          <a:xfrm>
            <a:off x="864634" y="1549640"/>
            <a:ext cx="10091090" cy="3481494"/>
            <a:chOff x="1423352" y="2286000"/>
            <a:chExt cx="9227361" cy="3199106"/>
          </a:xfrm>
        </p:grpSpPr>
        <p:grpSp>
          <p:nvGrpSpPr>
            <p:cNvPr id="7" name="Group 6"/>
            <p:cNvGrpSpPr/>
            <p:nvPr/>
          </p:nvGrpSpPr>
          <p:grpSpPr>
            <a:xfrm>
              <a:off x="2436812" y="2286000"/>
              <a:ext cx="8213901" cy="3199106"/>
              <a:chOff x="783272" y="2286000"/>
              <a:chExt cx="8213901" cy="3199106"/>
            </a:xfrm>
          </p:grpSpPr>
          <p:sp>
            <p:nvSpPr>
              <p:cNvPr id="21" name="TextBox 20"/>
              <p:cNvSpPr txBox="1"/>
              <p:nvPr/>
            </p:nvSpPr>
            <p:spPr>
              <a:xfrm>
                <a:off x="783272" y="2628700"/>
                <a:ext cx="8213901" cy="2856406"/>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[The correct answer is C. If the learner chooses the correct answer, the supervisor character will say]:</a:t>
                </a:r>
                <a:endParaRPr lang="en-US" sz="1400" kern="0">
                  <a:solidFill>
                    <a:schemeClr val="tx1">
                      <a:lumMod val="75000"/>
                      <a:lumOff val="25000"/>
                    </a:schemeClr>
                  </a:solidFill>
                  <a:ea typeface="+mn-lt"/>
                  <a:cs typeface="+mn-lt"/>
                </a:endParaRPr>
              </a:p>
              <a:p>
                <a:endParaRPr lang="en-US" sz="1400" kern="0">
                  <a:ea typeface="+mn-lt"/>
                  <a:cs typeface="+mn-lt"/>
                </a:endParaRPr>
              </a:p>
              <a:p>
                <a:r>
                  <a:rPr lang="en-US" sz="1400" kern="0">
                    <a:solidFill>
                      <a:schemeClr val="tx1">
                        <a:lumMod val="75000"/>
                        <a:lumOff val="25000"/>
                      </a:schemeClr>
                    </a:solidFill>
                    <a:latin typeface="Tahoma"/>
                    <a:ea typeface="Tahoma"/>
                    <a:cs typeface="Tahoma"/>
                  </a:rPr>
                  <a:t>Supervisor: You're right. It's unfortunate, but there is too much at stake. I appreciate your integrity.</a:t>
                </a:r>
                <a:endParaRPr lang="en-US" sz="1400" kern="0">
                  <a:ea typeface="+mn-lt"/>
                  <a:cs typeface="+mn-lt"/>
                </a:endParaRPr>
              </a:p>
              <a:p>
                <a:endParaRPr lang="en-US" sz="1400" kern="0">
                  <a:ea typeface="+mn-lt"/>
                  <a:cs typeface="+mn-lt"/>
                </a:endParaRPr>
              </a:p>
              <a:p>
                <a:r>
                  <a:rPr lang="en-US" sz="1400" kern="0">
                    <a:solidFill>
                      <a:schemeClr val="tx1">
                        <a:lumMod val="75000"/>
                        <a:lumOff val="25000"/>
                      </a:schemeClr>
                    </a:solidFill>
                    <a:latin typeface="Tahoma"/>
                    <a:ea typeface="Tahoma"/>
                    <a:cs typeface="Tahoma"/>
                  </a:rPr>
                  <a:t>[If the learner chooses an incorrect answer]:</a:t>
                </a:r>
                <a:endParaRPr lang="en-US" sz="1400" kern="0">
                  <a:solidFill>
                    <a:schemeClr val="tx1">
                      <a:lumMod val="75000"/>
                      <a:lumOff val="25000"/>
                    </a:schemeClr>
                  </a:solidFill>
                  <a:ea typeface="+mn-lt"/>
                  <a:cs typeface="+mn-lt"/>
                </a:endParaRPr>
              </a:p>
              <a:p>
                <a:endParaRPr lang="en-US" sz="1400" kern="0">
                  <a:ea typeface="+mn-lt"/>
                  <a:cs typeface="+mn-lt"/>
                </a:endParaRPr>
              </a:p>
              <a:p>
                <a:r>
                  <a:rPr lang="en-US" sz="1400" kern="0">
                    <a:solidFill>
                      <a:schemeClr val="tx1">
                        <a:lumMod val="75000"/>
                        <a:lumOff val="25000"/>
                      </a:schemeClr>
                    </a:solidFill>
                    <a:latin typeface="Tahoma"/>
                    <a:ea typeface="Tahoma"/>
                    <a:cs typeface="Tahoma"/>
                  </a:rPr>
                  <a:t>Supervisor: Hm, I don't think that's best practice. </a:t>
                </a:r>
                <a:endParaRPr lang="en-US" sz="1400" kern="0">
                  <a:ea typeface="+mn-lt"/>
                  <a:cs typeface="+mn-lt"/>
                </a:endParaRPr>
              </a:p>
              <a:p>
                <a:endParaRPr lang="en-US" sz="1400" kern="0">
                  <a:ea typeface="+mn-lt"/>
                  <a:cs typeface="+mn-lt"/>
                </a:endParaRPr>
              </a:p>
              <a:p>
                <a:r>
                  <a:rPr lang="en-US" sz="1400" kern="0">
                    <a:solidFill>
                      <a:schemeClr val="tx1">
                        <a:lumMod val="75000"/>
                        <a:lumOff val="25000"/>
                      </a:schemeClr>
                    </a:solidFill>
                    <a:latin typeface="Tahoma"/>
                    <a:ea typeface="Tahoma"/>
                    <a:cs typeface="Tahoma"/>
                  </a:rPr>
                  <a:t>[Regardless of the answer chosen, the learner will receive the following narration]</a:t>
                </a:r>
                <a:endParaRPr lang="en-US" sz="1400" kern="0">
                  <a:ea typeface="+mn-lt"/>
                  <a:cs typeface="+mn-lt"/>
                </a:endParaRPr>
              </a:p>
              <a:p>
                <a:endParaRPr lang="en-US" sz="1400" kern="0">
                  <a:ea typeface="+mn-lt"/>
                  <a:cs typeface="+mn-lt"/>
                </a:endParaRPr>
              </a:p>
              <a:p>
                <a:r>
                  <a:rPr lang="en-US" sz="1400" kern="0">
                    <a:solidFill>
                      <a:schemeClr val="tx1">
                        <a:lumMod val="75000"/>
                        <a:lumOff val="25000"/>
                      </a:schemeClr>
                    </a:solidFill>
                    <a:latin typeface="Tahoma"/>
                    <a:ea typeface="Tahoma"/>
                    <a:cs typeface="Tahoma"/>
                  </a:rPr>
                  <a:t>Narrator: As the Quality Control Analyst, it is your responsibility to understand best practices, even if your supervisor isn't quite sure. Don't be pressured by outside forces to cut corners; that's your supervisor's duty to worry about. They rely on you to keep their products safe.</a:t>
                </a:r>
                <a:endParaRPr lang="en-US" sz="1400" kern="0">
                  <a:solidFill>
                    <a:schemeClr val="tx1">
                      <a:lumMod val="75000"/>
                      <a:lumOff val="25000"/>
                    </a:schemeClr>
                  </a:solidFill>
                  <a:ea typeface="+mn-lt"/>
                  <a:cs typeface="+mn-lt"/>
                </a:endParaRPr>
              </a:p>
              <a:p>
                <a:endParaRPr lang="en-US" sz="1400" kern="0">
                  <a:solidFill>
                    <a:schemeClr val="tx1">
                      <a:lumMod val="75000"/>
                      <a:lumOff val="25000"/>
                    </a:schemeClr>
                  </a:solidFill>
                  <a:latin typeface="Tahoma"/>
                  <a:ea typeface="Tahoma"/>
                  <a:cs typeface="Tahoma"/>
                </a:endParaRPr>
              </a:p>
            </p:txBody>
          </p:sp>
          <p:sp>
            <p:nvSpPr>
              <p:cNvPr id="22" name="TextBox 21"/>
              <p:cNvSpPr txBox="1"/>
              <p:nvPr/>
            </p:nvSpPr>
            <p:spPr>
              <a:xfrm>
                <a:off x="783272" y="2286000"/>
                <a:ext cx="3304274"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Scenario and Script</a:t>
                </a:r>
                <a:endParaRPr lang="en-US"/>
              </a:p>
            </p:txBody>
          </p:sp>
        </p:grpSp>
        <p:sp>
          <p:nvSpPr>
            <p:cNvPr id="8" name="Oval 7"/>
            <p:cNvSpPr/>
            <p:nvPr/>
          </p:nvSpPr>
          <p:spPr>
            <a:xfrm>
              <a:off x="1423352" y="234978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pic>
        <p:nvPicPr>
          <p:cNvPr id="2" name="Graphic 2" descr="Boardroom with solid fill">
            <a:extLst>
              <a:ext uri="{FF2B5EF4-FFF2-40B4-BE49-F238E27FC236}">
                <a16:creationId xmlns:a16="http://schemas.microsoft.com/office/drawing/2014/main" id="{FA231278-C355-42FC-B063-74D8FCA2B7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1309" y="1642659"/>
            <a:ext cx="859049" cy="859020"/>
          </a:xfrm>
          <a:prstGeom prst="rect">
            <a:avLst/>
          </a:prstGeom>
        </p:spPr>
      </p:pic>
    </p:spTree>
    <p:extLst>
      <p:ext uri="{BB962C8B-B14F-4D97-AF65-F5344CB8AC3E}">
        <p14:creationId xmlns:p14="http://schemas.microsoft.com/office/powerpoint/2010/main" val="279954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22940" y="468667"/>
            <a:ext cx="10969943" cy="711081"/>
          </a:xfrm>
        </p:spPr>
        <p:txBody>
          <a:bodyPr/>
          <a:lstStyle/>
          <a:p>
            <a:r>
              <a:rPr lang="en-US" sz="3200">
                <a:solidFill>
                  <a:schemeClr val="bg1"/>
                </a:solidFill>
                <a:latin typeface="Tahoma"/>
                <a:ea typeface="Tahoma"/>
                <a:cs typeface="Tahoma"/>
              </a:rPr>
              <a:t>Visual Representation</a:t>
            </a:r>
            <a:endParaRPr lang="en-US" sz="28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63F44A5-B409-4182-9302-DA303CB2ABDF}"/>
              </a:ext>
            </a:extLst>
          </p:cNvPr>
          <p:cNvSpPr txBox="1"/>
          <p:nvPr/>
        </p:nvSpPr>
        <p:spPr>
          <a:xfrm>
            <a:off x="66312" y="1484762"/>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Introduction Video</a:t>
            </a:r>
          </a:p>
        </p:txBody>
      </p:sp>
      <p:pic>
        <p:nvPicPr>
          <p:cNvPr id="4" name="Picture 4" descr="Diagram&#10;&#10;Description automatically generated">
            <a:extLst>
              <a:ext uri="{FF2B5EF4-FFF2-40B4-BE49-F238E27FC236}">
                <a16:creationId xmlns:a16="http://schemas.microsoft.com/office/drawing/2014/main" id="{F219DA36-BAE3-4FA8-B6A5-4541CD4379EA}"/>
              </a:ext>
            </a:extLst>
          </p:cNvPr>
          <p:cNvPicPr>
            <a:picLocks noChangeAspect="1"/>
          </p:cNvPicPr>
          <p:nvPr/>
        </p:nvPicPr>
        <p:blipFill>
          <a:blip r:embed="rId2"/>
          <a:stretch>
            <a:fillRect/>
          </a:stretch>
        </p:blipFill>
        <p:spPr>
          <a:xfrm>
            <a:off x="5100807" y="1090147"/>
            <a:ext cx="6807149" cy="5630001"/>
          </a:xfrm>
          <a:prstGeom prst="rect">
            <a:avLst/>
          </a:prstGeom>
        </p:spPr>
      </p:pic>
    </p:spTree>
    <p:extLst>
      <p:ext uri="{BB962C8B-B14F-4D97-AF65-F5344CB8AC3E}">
        <p14:creationId xmlns:p14="http://schemas.microsoft.com/office/powerpoint/2010/main" val="53344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22940" y="468667"/>
            <a:ext cx="10969943" cy="711081"/>
          </a:xfrm>
        </p:spPr>
        <p:txBody>
          <a:bodyPr/>
          <a:lstStyle/>
          <a:p>
            <a:r>
              <a:rPr lang="en-US" sz="3200">
                <a:solidFill>
                  <a:schemeClr val="bg1"/>
                </a:solidFill>
                <a:latin typeface="Tahoma"/>
                <a:ea typeface="Tahoma"/>
                <a:cs typeface="Tahoma"/>
              </a:rPr>
              <a:t>Visual Representation</a:t>
            </a:r>
            <a:endParaRPr lang="en-US" sz="28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63F44A5-B409-4182-9302-DA303CB2ABDF}"/>
              </a:ext>
            </a:extLst>
          </p:cNvPr>
          <p:cNvSpPr txBox="1"/>
          <p:nvPr/>
        </p:nvSpPr>
        <p:spPr>
          <a:xfrm>
            <a:off x="569" y="1471611"/>
            <a:ext cx="45708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Narrator Introduction/</a:t>
            </a:r>
          </a:p>
          <a:p>
            <a:r>
              <a:rPr lang="en-US"/>
              <a:t>Course Navigation Explanation</a:t>
            </a:r>
          </a:p>
        </p:txBody>
      </p:sp>
      <p:pic>
        <p:nvPicPr>
          <p:cNvPr id="4" name="Picture 4" descr="Graphical user interface&#10;&#10;Description automatically generated">
            <a:extLst>
              <a:ext uri="{FF2B5EF4-FFF2-40B4-BE49-F238E27FC236}">
                <a16:creationId xmlns:a16="http://schemas.microsoft.com/office/drawing/2014/main" id="{BE96DA16-09A7-403D-B8BE-4E9363C7AD41}"/>
              </a:ext>
            </a:extLst>
          </p:cNvPr>
          <p:cNvPicPr>
            <a:picLocks noChangeAspect="1"/>
          </p:cNvPicPr>
          <p:nvPr/>
        </p:nvPicPr>
        <p:blipFill>
          <a:blip r:embed="rId2"/>
          <a:stretch>
            <a:fillRect/>
          </a:stretch>
        </p:blipFill>
        <p:spPr>
          <a:xfrm>
            <a:off x="5124004" y="966155"/>
            <a:ext cx="6768042" cy="5604582"/>
          </a:xfrm>
          <a:prstGeom prst="rect">
            <a:avLst/>
          </a:prstGeom>
        </p:spPr>
      </p:pic>
    </p:spTree>
    <p:extLst>
      <p:ext uri="{BB962C8B-B14F-4D97-AF65-F5344CB8AC3E}">
        <p14:creationId xmlns:p14="http://schemas.microsoft.com/office/powerpoint/2010/main" val="244733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7830" y="529719"/>
            <a:ext cx="10969943" cy="711081"/>
          </a:xfrm>
        </p:spPr>
        <p:txBody>
          <a:bodyPr/>
          <a:lstStyle/>
          <a:p>
            <a:r>
              <a:rPr lang="en-US">
                <a:solidFill>
                  <a:schemeClr val="bg1"/>
                </a:solidFill>
                <a:latin typeface="Tahoma" panose="020B0604030504040204" pitchFamily="34" charset="0"/>
                <a:ea typeface="Tahoma" panose="020B0604030504040204" pitchFamily="34" charset="0"/>
                <a:cs typeface="Tahoma" panose="020B0604030504040204" pitchFamily="34" charset="0"/>
              </a:rPr>
              <a:t>CONTENT</a:t>
            </a:r>
          </a:p>
        </p:txBody>
      </p:sp>
      <p:sp>
        <p:nvSpPr>
          <p:cNvPr id="7" name="Freeform 6"/>
          <p:cNvSpPr>
            <a:spLocks/>
          </p:cNvSpPr>
          <p:nvPr/>
        </p:nvSpPr>
        <p:spPr bwMode="auto">
          <a:xfrm>
            <a:off x="-21611" y="329575"/>
            <a:ext cx="4868863" cy="1125538"/>
          </a:xfrm>
          <a:custGeom>
            <a:avLst/>
            <a:gdLst>
              <a:gd name="T0" fmla="*/ 3067 w 3067"/>
              <a:gd name="T1" fmla="*/ 0 h 709"/>
              <a:gd name="T2" fmla="*/ 0 w 3067"/>
              <a:gd name="T3" fmla="*/ 0 h 709"/>
              <a:gd name="T4" fmla="*/ 0 w 3067"/>
              <a:gd name="T5" fmla="*/ 709 h 709"/>
              <a:gd name="T6" fmla="*/ 2553 w 3067"/>
              <a:gd name="T7" fmla="*/ 709 h 709"/>
              <a:gd name="T8" fmla="*/ 3067 w 3067"/>
              <a:gd name="T9" fmla="*/ 0 h 709"/>
            </a:gdLst>
            <a:ahLst/>
            <a:cxnLst>
              <a:cxn ang="0">
                <a:pos x="T0" y="T1"/>
              </a:cxn>
              <a:cxn ang="0">
                <a:pos x="T2" y="T3"/>
              </a:cxn>
              <a:cxn ang="0">
                <a:pos x="T4" y="T5"/>
              </a:cxn>
              <a:cxn ang="0">
                <a:pos x="T6" y="T7"/>
              </a:cxn>
              <a:cxn ang="0">
                <a:pos x="T8" y="T9"/>
              </a:cxn>
            </a:cxnLst>
            <a:rect l="0" t="0" r="r" b="b"/>
            <a:pathLst>
              <a:path w="3067" h="709">
                <a:moveTo>
                  <a:pt x="3067" y="0"/>
                </a:moveTo>
                <a:lnTo>
                  <a:pt x="0" y="0"/>
                </a:lnTo>
                <a:lnTo>
                  <a:pt x="0" y="709"/>
                </a:lnTo>
                <a:lnTo>
                  <a:pt x="2553" y="709"/>
                </a:lnTo>
                <a:lnTo>
                  <a:pt x="3067"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1357900" y="1555775"/>
            <a:ext cx="3821880" cy="523220"/>
          </a:xfrm>
          <a:prstGeom prst="rect">
            <a:avLst/>
          </a:prstGeom>
          <a:noFill/>
        </p:spPr>
        <p:txBody>
          <a:bodyPr wrap="none" lIns="91440" tIns="45720" rIns="91440" bIns="45720" rtlCol="0" anchor="t">
            <a:spAutoFit/>
          </a:bodyPr>
          <a:lstStyle/>
          <a:p>
            <a:r>
              <a:rPr lang="en-US" sz="2800">
                <a:solidFill>
                  <a:srgbClr val="404040"/>
                </a:solidFill>
                <a:latin typeface="Impact"/>
                <a:ea typeface="Tahoma"/>
                <a:cs typeface="Tahoma"/>
              </a:rPr>
              <a:t>03  Background and Goal</a:t>
            </a:r>
            <a:endParaRPr lang="en-US" sz="2800">
              <a:solidFill>
                <a:srgbClr val="404040"/>
              </a:solidFill>
              <a:latin typeface="Impact" panose="020B0806030902050204" pitchFamily="34" charset="0"/>
              <a:ea typeface="Tahoma" panose="020B0604030504040204" pitchFamily="34" charset="0"/>
              <a:cs typeface="Tahoma" panose="020B0604030504040204" pitchFamily="34" charset="0"/>
            </a:endParaRPr>
          </a:p>
        </p:txBody>
      </p:sp>
      <p:sp>
        <p:nvSpPr>
          <p:cNvPr id="8" name="TextBox 7"/>
          <p:cNvSpPr txBox="1"/>
          <p:nvPr/>
        </p:nvSpPr>
        <p:spPr>
          <a:xfrm>
            <a:off x="1357899" y="3701794"/>
            <a:ext cx="5036315" cy="523220"/>
          </a:xfrm>
          <a:prstGeom prst="rect">
            <a:avLst/>
          </a:prstGeom>
          <a:noFill/>
        </p:spPr>
        <p:txBody>
          <a:bodyPr wrap="none" lIns="91440" tIns="45720" rIns="91440" bIns="45720" rtlCol="0" anchor="t">
            <a:spAutoFit/>
          </a:bodyPr>
          <a:lstStyle/>
          <a:p>
            <a:r>
              <a:rPr lang="en-US" sz="2800">
                <a:solidFill>
                  <a:srgbClr val="404040"/>
                </a:solidFill>
                <a:latin typeface="Impact"/>
                <a:ea typeface="Tahoma"/>
                <a:cs typeface="Tahoma"/>
              </a:rPr>
              <a:t>05 Target Population Information</a:t>
            </a:r>
            <a:endParaRPr lang="en-US" sz="2800">
              <a:solidFill>
                <a:srgbClr val="404040"/>
              </a:solidFill>
              <a:latin typeface="Impact" panose="020B0806030902050204" pitchFamily="34" charset="0"/>
              <a:ea typeface="Tahoma" panose="020B0604030504040204" pitchFamily="34" charset="0"/>
              <a:cs typeface="Tahoma" panose="020B0604030504040204" pitchFamily="34" charset="0"/>
            </a:endParaRPr>
          </a:p>
        </p:txBody>
      </p:sp>
      <p:sp>
        <p:nvSpPr>
          <p:cNvPr id="9" name="TextBox 8"/>
          <p:cNvSpPr txBox="1"/>
          <p:nvPr/>
        </p:nvSpPr>
        <p:spPr>
          <a:xfrm>
            <a:off x="1357445" y="4638786"/>
            <a:ext cx="3145413" cy="523220"/>
          </a:xfrm>
          <a:prstGeom prst="rect">
            <a:avLst/>
          </a:prstGeom>
          <a:noFill/>
        </p:spPr>
        <p:txBody>
          <a:bodyPr wrap="none" lIns="91440" tIns="45720" rIns="91440" bIns="45720" rtlCol="0" anchor="t">
            <a:spAutoFit/>
          </a:bodyPr>
          <a:lstStyle/>
          <a:p>
            <a:r>
              <a:rPr lang="en-US" sz="2800">
                <a:solidFill>
                  <a:srgbClr val="404040"/>
                </a:solidFill>
                <a:latin typeface="Impact"/>
                <a:ea typeface="Tahoma"/>
                <a:cs typeface="Tahoma"/>
              </a:rPr>
              <a:t>06 Course Structure</a:t>
            </a:r>
          </a:p>
        </p:txBody>
      </p:sp>
      <p:sp>
        <p:nvSpPr>
          <p:cNvPr id="10" name="TextBox 9"/>
          <p:cNvSpPr txBox="1"/>
          <p:nvPr/>
        </p:nvSpPr>
        <p:spPr>
          <a:xfrm>
            <a:off x="1359969" y="5501865"/>
            <a:ext cx="4116833" cy="646331"/>
          </a:xfrm>
          <a:prstGeom prst="rect">
            <a:avLst/>
          </a:prstGeom>
          <a:noFill/>
        </p:spPr>
        <p:txBody>
          <a:bodyPr wrap="none" lIns="91440" tIns="45720" rIns="91440" bIns="45720" rtlCol="0" anchor="t">
            <a:spAutoFit/>
          </a:bodyPr>
          <a:lstStyle/>
          <a:p>
            <a:r>
              <a:rPr lang="en-US" sz="2800">
                <a:solidFill>
                  <a:srgbClr val="404040"/>
                </a:solidFill>
                <a:latin typeface="Impact"/>
                <a:ea typeface="Tahoma"/>
                <a:cs typeface="Tahoma"/>
              </a:rPr>
              <a:t>07 Instructional</a:t>
            </a:r>
            <a:r>
              <a:rPr lang="en-US" sz="3600">
                <a:solidFill>
                  <a:srgbClr val="404040"/>
                </a:solidFill>
                <a:latin typeface="Impact"/>
                <a:ea typeface="Tahoma"/>
                <a:cs typeface="Tahoma"/>
              </a:rPr>
              <a:t> </a:t>
            </a:r>
            <a:r>
              <a:rPr lang="en-US" sz="2800">
                <a:solidFill>
                  <a:srgbClr val="404040"/>
                </a:solidFill>
                <a:latin typeface="Impact"/>
                <a:ea typeface="Tahoma"/>
                <a:cs typeface="Tahoma"/>
              </a:rPr>
              <a:t>Strategies</a:t>
            </a:r>
            <a:endParaRPr lang="en-US" sz="3200">
              <a:solidFill>
                <a:srgbClr val="404040"/>
              </a:solidFill>
              <a:latin typeface="Impact" panose="020B080603090205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6613881" y="1555682"/>
            <a:ext cx="3305072" cy="523220"/>
          </a:xfrm>
          <a:prstGeom prst="rect">
            <a:avLst/>
          </a:prstGeom>
          <a:noFill/>
        </p:spPr>
        <p:txBody>
          <a:bodyPr wrap="none" lIns="91440" tIns="45720" rIns="91440" bIns="45720" rtlCol="0" anchor="t">
            <a:spAutoFit/>
          </a:bodyPr>
          <a:lstStyle/>
          <a:p>
            <a:r>
              <a:rPr lang="en-US" sz="2800">
                <a:solidFill>
                  <a:srgbClr val="404040"/>
                </a:solidFill>
                <a:latin typeface="Impact"/>
                <a:ea typeface="Tahoma"/>
                <a:cs typeface="Tahoma"/>
              </a:rPr>
              <a:t>12  Testing Strategies</a:t>
            </a:r>
            <a:endParaRPr lang="en-US" sz="2800">
              <a:solidFill>
                <a:srgbClr val="404040"/>
              </a:solidFill>
              <a:latin typeface="Impact" panose="020B080603090205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6613881" y="2527457"/>
            <a:ext cx="3906839" cy="523220"/>
          </a:xfrm>
          <a:prstGeom prst="rect">
            <a:avLst/>
          </a:prstGeom>
          <a:noFill/>
        </p:spPr>
        <p:txBody>
          <a:bodyPr wrap="none" lIns="91440" tIns="45720" rIns="91440" bIns="45720" rtlCol="0" anchor="t">
            <a:spAutoFit/>
          </a:bodyPr>
          <a:lstStyle/>
          <a:p>
            <a:r>
              <a:rPr lang="en-US" sz="2800">
                <a:solidFill>
                  <a:srgbClr val="404040"/>
                </a:solidFill>
                <a:latin typeface="Impact"/>
                <a:ea typeface="Tahoma"/>
                <a:cs typeface="Tahoma"/>
              </a:rPr>
              <a:t>18  Visual Representation</a:t>
            </a:r>
            <a:endParaRPr lang="en-US" sz="2800">
              <a:solidFill>
                <a:srgbClr val="404040"/>
              </a:solidFill>
              <a:latin typeface="Impact" panose="020B080603090205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1357446" y="2070783"/>
            <a:ext cx="3286477" cy="338554"/>
          </a:xfrm>
          <a:prstGeom prst="rect">
            <a:avLst/>
          </a:prstGeom>
          <a:noFill/>
        </p:spPr>
        <p:txBody>
          <a:bodyPr wrap="none" lIns="91440" tIns="45720" rIns="91440" bIns="45720" rtlCol="0" anchor="t">
            <a:spAutoFit/>
          </a:bodyPr>
          <a:lstStyle/>
          <a:p>
            <a:r>
              <a:rPr lang="en-US" sz="1600" kern="0">
                <a:solidFill>
                  <a:srgbClr val="404040"/>
                </a:solidFill>
                <a:latin typeface="Tahoma"/>
                <a:ea typeface="Tahoma"/>
                <a:cs typeface="Tahoma"/>
              </a:rPr>
              <a:t>The project objective and context.</a:t>
            </a:r>
            <a:endParaRPr lang="en-US" sz="1600" kern="0">
              <a:solidFill>
                <a:srgbClr val="40404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361856" y="4227415"/>
            <a:ext cx="2159566" cy="338554"/>
          </a:xfrm>
          <a:prstGeom prst="rect">
            <a:avLst/>
          </a:prstGeom>
          <a:noFill/>
        </p:spPr>
        <p:txBody>
          <a:bodyPr wrap="square" lIns="91440" tIns="45720" rIns="91440" bIns="45720" rtlCol="0" anchor="t">
            <a:spAutoFit/>
          </a:bodyPr>
          <a:lstStyle/>
          <a:p>
            <a:r>
              <a:rPr lang="en-US" sz="1600" kern="0">
                <a:solidFill>
                  <a:srgbClr val="404040"/>
                </a:solidFill>
                <a:latin typeface="Tahoma"/>
                <a:ea typeface="Tahoma"/>
                <a:cs typeface="Tahoma"/>
              </a:rPr>
              <a:t>Who are our learners.</a:t>
            </a:r>
            <a:endParaRPr lang="en-US" sz="1600" kern="0">
              <a:solidFill>
                <a:srgbClr val="40404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1397132" y="5162825"/>
            <a:ext cx="4030270" cy="338554"/>
          </a:xfrm>
          <a:prstGeom prst="rect">
            <a:avLst/>
          </a:prstGeom>
          <a:noFill/>
        </p:spPr>
        <p:txBody>
          <a:bodyPr wrap="none" lIns="91440" tIns="45720" rIns="91440" bIns="45720" rtlCol="0" anchor="t">
            <a:spAutoFit/>
          </a:bodyPr>
          <a:lstStyle/>
          <a:p>
            <a:r>
              <a:rPr lang="en-US" sz="1600" kern="0">
                <a:solidFill>
                  <a:srgbClr val="404040"/>
                </a:solidFill>
                <a:latin typeface="Tahoma"/>
                <a:ea typeface="Tahoma"/>
                <a:cs typeface="Tahoma"/>
              </a:rPr>
              <a:t>A graphic depicting the flow of the course.</a:t>
            </a:r>
            <a:endParaRPr lang="en-US" sz="1800" kern="0">
              <a:solidFill>
                <a:srgbClr val="40404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1359205" y="6066133"/>
            <a:ext cx="4560864" cy="338554"/>
          </a:xfrm>
          <a:prstGeom prst="rect">
            <a:avLst/>
          </a:prstGeom>
          <a:noFill/>
        </p:spPr>
        <p:txBody>
          <a:bodyPr wrap="none" lIns="91440" tIns="45720" rIns="91440" bIns="45720" rtlCol="0" anchor="t">
            <a:spAutoFit/>
          </a:bodyPr>
          <a:lstStyle/>
          <a:p>
            <a:r>
              <a:rPr lang="en-US" sz="1600" kern="0">
                <a:solidFill>
                  <a:srgbClr val="404040"/>
                </a:solidFill>
                <a:latin typeface="Tahoma"/>
                <a:ea typeface="Tahoma"/>
                <a:cs typeface="Tahoma"/>
              </a:rPr>
              <a:t>The method of instructional delivery and design.</a:t>
            </a:r>
          </a:p>
        </p:txBody>
      </p:sp>
      <p:sp>
        <p:nvSpPr>
          <p:cNvPr id="26" name="TextBox 25"/>
          <p:cNvSpPr txBox="1"/>
          <p:nvPr/>
        </p:nvSpPr>
        <p:spPr>
          <a:xfrm>
            <a:off x="6613881" y="2073040"/>
            <a:ext cx="3599062" cy="338554"/>
          </a:xfrm>
          <a:prstGeom prst="rect">
            <a:avLst/>
          </a:prstGeom>
          <a:noFill/>
        </p:spPr>
        <p:txBody>
          <a:bodyPr wrap="none" lIns="91440" tIns="45720" rIns="91440" bIns="45720" rtlCol="0" anchor="t">
            <a:spAutoFit/>
          </a:bodyPr>
          <a:lstStyle/>
          <a:p>
            <a:r>
              <a:rPr lang="en-US" sz="1600" kern="0">
                <a:solidFill>
                  <a:srgbClr val="404040"/>
                </a:solidFill>
                <a:latin typeface="Tahoma"/>
                <a:ea typeface="Tahoma"/>
                <a:cs typeface="Tahoma"/>
              </a:rPr>
              <a:t>The methods used to assess learners.</a:t>
            </a:r>
            <a:endParaRPr lang="en-US" sz="1600" kern="0">
              <a:solidFill>
                <a:srgbClr val="404040"/>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6653327" y="3051608"/>
            <a:ext cx="4331635" cy="338554"/>
          </a:xfrm>
          <a:prstGeom prst="rect">
            <a:avLst/>
          </a:prstGeom>
          <a:noFill/>
        </p:spPr>
        <p:txBody>
          <a:bodyPr wrap="none" lIns="91440" tIns="45720" rIns="91440" bIns="45720" rtlCol="0" anchor="t">
            <a:spAutoFit/>
          </a:bodyPr>
          <a:lstStyle/>
          <a:p>
            <a:r>
              <a:rPr lang="en-US" sz="1600" kern="0">
                <a:solidFill>
                  <a:srgbClr val="404040"/>
                </a:solidFill>
                <a:latin typeface="Tahoma"/>
                <a:ea typeface="Tahoma"/>
                <a:cs typeface="Tahoma"/>
              </a:rPr>
              <a:t>A static prototype of the course look and feel.</a:t>
            </a:r>
            <a:endParaRPr lang="en-US" sz="1600" kern="0">
              <a:solidFill>
                <a:srgbClr val="40404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E8B58E74-230D-43B3-AB18-56B214C47924}"/>
              </a:ext>
            </a:extLst>
          </p:cNvPr>
          <p:cNvSpPr txBox="1"/>
          <p:nvPr/>
        </p:nvSpPr>
        <p:spPr>
          <a:xfrm>
            <a:off x="1356127" y="2521199"/>
            <a:ext cx="3983783" cy="523220"/>
          </a:xfrm>
          <a:prstGeom prst="rect">
            <a:avLst/>
          </a:prstGeom>
          <a:noFill/>
        </p:spPr>
        <p:txBody>
          <a:bodyPr wrap="none" lIns="91440" tIns="45720" rIns="91440" bIns="45720" rtlCol="0" anchor="t">
            <a:spAutoFit/>
          </a:bodyPr>
          <a:lstStyle/>
          <a:p>
            <a:r>
              <a:rPr lang="en-US" sz="2800">
                <a:solidFill>
                  <a:srgbClr val="404040"/>
                </a:solidFill>
                <a:latin typeface="Impact"/>
                <a:ea typeface="Tahoma"/>
                <a:cs typeface="Tahoma"/>
              </a:rPr>
              <a:t>04 Description of Training</a:t>
            </a:r>
            <a:endParaRPr lang="en-US" sz="2800">
              <a:solidFill>
                <a:srgbClr val="404040"/>
              </a:solidFill>
              <a:latin typeface="Impact" panose="020B080603090205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775FD70E-5477-48DF-BB6C-089560980131}"/>
              </a:ext>
            </a:extLst>
          </p:cNvPr>
          <p:cNvSpPr txBox="1"/>
          <p:nvPr/>
        </p:nvSpPr>
        <p:spPr>
          <a:xfrm>
            <a:off x="1356111" y="3055932"/>
            <a:ext cx="4047903" cy="584775"/>
          </a:xfrm>
          <a:prstGeom prst="rect">
            <a:avLst/>
          </a:prstGeom>
          <a:noFill/>
        </p:spPr>
        <p:txBody>
          <a:bodyPr wrap="none" lIns="91440" tIns="45720" rIns="91440" bIns="45720" rtlCol="0" anchor="t">
            <a:spAutoFit/>
          </a:bodyPr>
          <a:lstStyle/>
          <a:p>
            <a:r>
              <a:rPr lang="en-US" sz="1600" kern="0">
                <a:solidFill>
                  <a:srgbClr val="404040"/>
                </a:solidFill>
                <a:latin typeface="Tahoma"/>
                <a:ea typeface="Tahoma"/>
                <a:cs typeface="Tahoma"/>
              </a:rPr>
              <a:t>Information on training modules, courses, </a:t>
            </a:r>
            <a:endParaRPr lang="en-US">
              <a:solidFill>
                <a:srgbClr val="404040"/>
              </a:solidFill>
              <a:latin typeface="Oswald-Regular"/>
              <a:ea typeface="Tahoma"/>
              <a:cs typeface="Tahoma"/>
            </a:endParaRPr>
          </a:p>
          <a:p>
            <a:r>
              <a:rPr lang="en-US" sz="1600" kern="0">
                <a:solidFill>
                  <a:srgbClr val="404040"/>
                </a:solidFill>
                <a:latin typeface="Tahoma"/>
                <a:ea typeface="Tahoma"/>
                <a:cs typeface="Tahoma"/>
              </a:rPr>
              <a:t>and requirements.</a:t>
            </a:r>
            <a:endParaRPr lang="en-US">
              <a:solidFill>
                <a:srgbClr val="404040"/>
              </a:solidFill>
            </a:endParaRPr>
          </a:p>
        </p:txBody>
      </p:sp>
    </p:spTree>
    <p:extLst>
      <p:ext uri="{BB962C8B-B14F-4D97-AF65-F5344CB8AC3E}">
        <p14:creationId xmlns:p14="http://schemas.microsoft.com/office/powerpoint/2010/main" val="1935223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22940" y="468667"/>
            <a:ext cx="10969943" cy="711081"/>
          </a:xfrm>
        </p:spPr>
        <p:txBody>
          <a:bodyPr/>
          <a:lstStyle/>
          <a:p>
            <a:r>
              <a:rPr lang="en-US" sz="3200">
                <a:solidFill>
                  <a:schemeClr val="bg1"/>
                </a:solidFill>
                <a:latin typeface="Tahoma"/>
                <a:ea typeface="Tahoma"/>
                <a:cs typeface="Tahoma"/>
              </a:rPr>
              <a:t>Visual Representation</a:t>
            </a:r>
            <a:endParaRPr lang="en-US" sz="28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63F44A5-B409-4182-9302-DA303CB2ABDF}"/>
              </a:ext>
            </a:extLst>
          </p:cNvPr>
          <p:cNvSpPr txBox="1"/>
          <p:nvPr/>
        </p:nvSpPr>
        <p:spPr>
          <a:xfrm>
            <a:off x="79461" y="148476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Main Menu</a:t>
            </a:r>
          </a:p>
        </p:txBody>
      </p:sp>
      <p:pic>
        <p:nvPicPr>
          <p:cNvPr id="2" name="Picture 4" descr="Graphical user interface, application&#10;&#10;Description automatically generated">
            <a:extLst>
              <a:ext uri="{FF2B5EF4-FFF2-40B4-BE49-F238E27FC236}">
                <a16:creationId xmlns:a16="http://schemas.microsoft.com/office/drawing/2014/main" id="{F8C45195-010F-41B4-BD23-F5422878AACB}"/>
              </a:ext>
            </a:extLst>
          </p:cNvPr>
          <p:cNvPicPr>
            <a:picLocks noChangeAspect="1"/>
          </p:cNvPicPr>
          <p:nvPr/>
        </p:nvPicPr>
        <p:blipFill>
          <a:blip r:embed="rId2"/>
          <a:stretch>
            <a:fillRect/>
          </a:stretch>
        </p:blipFill>
        <p:spPr>
          <a:xfrm>
            <a:off x="5082017" y="1247239"/>
            <a:ext cx="6681495" cy="5460700"/>
          </a:xfrm>
          <a:prstGeom prst="rect">
            <a:avLst/>
          </a:prstGeom>
        </p:spPr>
      </p:pic>
    </p:spTree>
    <p:extLst>
      <p:ext uri="{BB962C8B-B14F-4D97-AF65-F5344CB8AC3E}">
        <p14:creationId xmlns:p14="http://schemas.microsoft.com/office/powerpoint/2010/main" val="977885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22940" y="468667"/>
            <a:ext cx="10969943" cy="711081"/>
          </a:xfrm>
        </p:spPr>
        <p:txBody>
          <a:bodyPr/>
          <a:lstStyle/>
          <a:p>
            <a:r>
              <a:rPr lang="en-US" sz="3200">
                <a:solidFill>
                  <a:schemeClr val="bg1"/>
                </a:solidFill>
                <a:latin typeface="Tahoma"/>
                <a:ea typeface="Tahoma"/>
                <a:cs typeface="Tahoma"/>
              </a:rPr>
              <a:t>Visual Representation</a:t>
            </a:r>
            <a:endParaRPr lang="en-US" sz="28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63F44A5-B409-4182-9302-DA303CB2ABDF}"/>
              </a:ext>
            </a:extLst>
          </p:cNvPr>
          <p:cNvSpPr txBox="1"/>
          <p:nvPr/>
        </p:nvSpPr>
        <p:spPr>
          <a:xfrm>
            <a:off x="79461" y="148476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Content</a:t>
            </a:r>
          </a:p>
        </p:txBody>
      </p:sp>
      <p:pic>
        <p:nvPicPr>
          <p:cNvPr id="4" name="Picture 4" descr="A picture containing diagram&#10;&#10;Description automatically generated">
            <a:extLst>
              <a:ext uri="{FF2B5EF4-FFF2-40B4-BE49-F238E27FC236}">
                <a16:creationId xmlns:a16="http://schemas.microsoft.com/office/drawing/2014/main" id="{86E2358A-9C55-4405-B782-2CA336E26149}"/>
              </a:ext>
            </a:extLst>
          </p:cNvPr>
          <p:cNvPicPr>
            <a:picLocks noChangeAspect="1"/>
          </p:cNvPicPr>
          <p:nvPr/>
        </p:nvPicPr>
        <p:blipFill>
          <a:blip r:embed="rId2"/>
          <a:stretch>
            <a:fillRect/>
          </a:stretch>
        </p:blipFill>
        <p:spPr>
          <a:xfrm>
            <a:off x="5126749" y="1182630"/>
            <a:ext cx="6697648" cy="5544896"/>
          </a:xfrm>
          <a:prstGeom prst="rect">
            <a:avLst/>
          </a:prstGeom>
        </p:spPr>
      </p:pic>
    </p:spTree>
    <p:extLst>
      <p:ext uri="{BB962C8B-B14F-4D97-AF65-F5344CB8AC3E}">
        <p14:creationId xmlns:p14="http://schemas.microsoft.com/office/powerpoint/2010/main" val="1468657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22940" y="468667"/>
            <a:ext cx="10969943" cy="711081"/>
          </a:xfrm>
        </p:spPr>
        <p:txBody>
          <a:bodyPr/>
          <a:lstStyle/>
          <a:p>
            <a:r>
              <a:rPr lang="en-US" sz="3200">
                <a:solidFill>
                  <a:schemeClr val="bg1"/>
                </a:solidFill>
                <a:latin typeface="Tahoma"/>
                <a:ea typeface="Tahoma"/>
                <a:cs typeface="Tahoma"/>
              </a:rPr>
              <a:t>Visual Representation</a:t>
            </a:r>
            <a:endParaRPr lang="en-US" sz="28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63F44A5-B409-4182-9302-DA303CB2ABDF}"/>
              </a:ext>
            </a:extLst>
          </p:cNvPr>
          <p:cNvSpPr txBox="1"/>
          <p:nvPr/>
        </p:nvSpPr>
        <p:spPr>
          <a:xfrm>
            <a:off x="79461" y="148476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Knowledge Check</a:t>
            </a:r>
          </a:p>
        </p:txBody>
      </p:sp>
      <p:pic>
        <p:nvPicPr>
          <p:cNvPr id="4" name="Picture 4" descr="Graphical user interface, text, application&#10;&#10;Description automatically generated">
            <a:extLst>
              <a:ext uri="{FF2B5EF4-FFF2-40B4-BE49-F238E27FC236}">
                <a16:creationId xmlns:a16="http://schemas.microsoft.com/office/drawing/2014/main" id="{1FADFFF4-4241-461A-BBE5-C7521C536898}"/>
              </a:ext>
            </a:extLst>
          </p:cNvPr>
          <p:cNvPicPr>
            <a:picLocks noChangeAspect="1"/>
          </p:cNvPicPr>
          <p:nvPr/>
        </p:nvPicPr>
        <p:blipFill>
          <a:blip r:embed="rId2"/>
          <a:stretch>
            <a:fillRect/>
          </a:stretch>
        </p:blipFill>
        <p:spPr>
          <a:xfrm>
            <a:off x="5152842" y="1227331"/>
            <a:ext cx="6681495" cy="5457033"/>
          </a:xfrm>
          <a:prstGeom prst="rect">
            <a:avLst/>
          </a:prstGeom>
        </p:spPr>
      </p:pic>
    </p:spTree>
    <p:extLst>
      <p:ext uri="{BB962C8B-B14F-4D97-AF65-F5344CB8AC3E}">
        <p14:creationId xmlns:p14="http://schemas.microsoft.com/office/powerpoint/2010/main" val="183065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Connector 11">
            <a:extLst>
              <a:ext uri="{FF2B5EF4-FFF2-40B4-BE49-F238E27FC236}">
                <a16:creationId xmlns:a16="http://schemas.microsoft.com/office/drawing/2014/main" id="{D92ED600-62D1-4C16-8395-A7D4BBB9C375}"/>
              </a:ext>
            </a:extLst>
          </p:cNvPr>
          <p:cNvSpPr/>
          <p:nvPr/>
        </p:nvSpPr>
        <p:spPr>
          <a:xfrm flipV="1">
            <a:off x="751558" y="1744829"/>
            <a:ext cx="1028511" cy="955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p:cNvSpPr>
            <a:spLocks noGrp="1"/>
          </p:cNvSpPr>
          <p:nvPr>
            <p:ph type="title"/>
          </p:nvPr>
        </p:nvSpPr>
        <p:spPr>
          <a:xfrm>
            <a:off x="122940" y="468667"/>
            <a:ext cx="10969943" cy="711081"/>
          </a:xfrm>
        </p:spPr>
        <p:txBody>
          <a:bodyPr/>
          <a:lstStyle/>
          <a:p>
            <a:r>
              <a:rPr lang="en-US" sz="3200">
                <a:solidFill>
                  <a:schemeClr val="bg1"/>
                </a:solidFill>
                <a:latin typeface="Tahoma"/>
                <a:ea typeface="Tahoma"/>
                <a:cs typeface="Tahoma"/>
              </a:rPr>
              <a:t>Background and Goal</a:t>
            </a:r>
            <a:endParaRPr lang="en-US" sz="28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10D8EFD1-DD7F-4C38-AB81-D4C0F65429B3}"/>
              </a:ext>
            </a:extLst>
          </p:cNvPr>
          <p:cNvSpPr txBox="1"/>
          <p:nvPr/>
        </p:nvSpPr>
        <p:spPr>
          <a:xfrm>
            <a:off x="2189362" y="1645014"/>
            <a:ext cx="810304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kern="0" dirty="0">
                <a:solidFill>
                  <a:schemeClr val="tx1">
                    <a:lumMod val="75000"/>
                    <a:lumOff val="25000"/>
                  </a:schemeClr>
                </a:solidFill>
                <a:latin typeface="Impact"/>
                <a:ea typeface="Tahoma"/>
                <a:cs typeface="Tahoma"/>
              </a:rPr>
              <a:t>Goal</a:t>
            </a:r>
            <a:endParaRPr lang="en-US" sz="2800" kern="0">
              <a:solidFill>
                <a:schemeClr val="tx1">
                  <a:lumMod val="75000"/>
                  <a:lumOff val="25000"/>
                </a:schemeClr>
              </a:solidFill>
              <a:latin typeface="Tahoma"/>
              <a:ea typeface="Tahoma"/>
              <a:cs typeface="Tahoma"/>
            </a:endParaRPr>
          </a:p>
          <a:p>
            <a:pPr marL="285750" indent="-285750">
              <a:buFont typeface="Arial"/>
              <a:buChar char="•"/>
            </a:pPr>
            <a:r>
              <a:rPr lang="en-US" sz="1400" kern="0" dirty="0">
                <a:solidFill>
                  <a:schemeClr val="tx1">
                    <a:lumMod val="75000"/>
                    <a:lumOff val="25000"/>
                  </a:schemeClr>
                </a:solidFill>
                <a:latin typeface="Tahoma"/>
                <a:ea typeface="Tahoma"/>
                <a:cs typeface="Tahoma"/>
              </a:rPr>
              <a:t>The conversion of six IAPP classroom training courses and guidance documents into self-paced, web-based asynchronous training modules.</a:t>
            </a:r>
          </a:p>
        </p:txBody>
      </p:sp>
      <p:sp>
        <p:nvSpPr>
          <p:cNvPr id="4" name="TextBox 3">
            <a:extLst>
              <a:ext uri="{FF2B5EF4-FFF2-40B4-BE49-F238E27FC236}">
                <a16:creationId xmlns:a16="http://schemas.microsoft.com/office/drawing/2014/main" id="{805A4E73-5873-4636-9554-C62E18938F43}"/>
              </a:ext>
            </a:extLst>
          </p:cNvPr>
          <p:cNvSpPr txBox="1"/>
          <p:nvPr/>
        </p:nvSpPr>
        <p:spPr>
          <a:xfrm>
            <a:off x="2189772" y="3079932"/>
            <a:ext cx="810304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kern="0" dirty="0">
                <a:solidFill>
                  <a:schemeClr val="tx1">
                    <a:lumMod val="75000"/>
                    <a:lumOff val="25000"/>
                  </a:schemeClr>
                </a:solidFill>
                <a:latin typeface="Impact"/>
                <a:ea typeface="Tahoma"/>
                <a:cs typeface="Tahoma"/>
              </a:rPr>
              <a:t>Background</a:t>
            </a:r>
          </a:p>
          <a:p>
            <a:pPr marL="285750" indent="-285750">
              <a:buFont typeface="Arial"/>
              <a:buChar char="•"/>
            </a:pPr>
            <a:r>
              <a:rPr lang="en-US" sz="1400" kern="0">
                <a:solidFill>
                  <a:schemeClr val="tx1">
                    <a:lumMod val="75000"/>
                    <a:lumOff val="25000"/>
                  </a:schemeClr>
                </a:solidFill>
                <a:latin typeface="Tahoma"/>
                <a:ea typeface="Tahoma"/>
                <a:cs typeface="Tahoma"/>
              </a:rPr>
              <a:t>Courses converted for IAPP and developed for pharmaceutical professionals.</a:t>
            </a:r>
          </a:p>
          <a:p>
            <a:pPr marL="285750" indent="-285750">
              <a:buFont typeface="Arial"/>
              <a:buChar char="•"/>
            </a:pPr>
            <a:r>
              <a:rPr lang="en-US" sz="1400" kern="0">
                <a:solidFill>
                  <a:schemeClr val="tx1">
                    <a:lumMod val="75000"/>
                    <a:lumOff val="25000"/>
                  </a:schemeClr>
                </a:solidFill>
                <a:latin typeface="Tahoma"/>
                <a:ea typeface="Tahoma"/>
                <a:cs typeface="Tahoma"/>
              </a:rPr>
              <a:t>Created in Articulate Storyline.</a:t>
            </a:r>
          </a:p>
          <a:p>
            <a:pPr marL="285750" indent="-285750">
              <a:buFont typeface="Arial"/>
              <a:buChar char="•"/>
            </a:pPr>
            <a:r>
              <a:rPr lang="en-US" sz="1400" kern="0">
                <a:solidFill>
                  <a:schemeClr val="tx1">
                    <a:lumMod val="75000"/>
                    <a:lumOff val="25000"/>
                  </a:schemeClr>
                </a:solidFill>
                <a:latin typeface="Tahoma"/>
                <a:ea typeface="Tahoma"/>
                <a:cs typeface="Tahoma"/>
              </a:rPr>
              <a:t>Accessible through Top Class8 learning management system.</a:t>
            </a:r>
          </a:p>
          <a:p>
            <a:pPr marL="285750" indent="-285750">
              <a:buFont typeface="Arial"/>
              <a:buChar char="•"/>
            </a:pPr>
            <a:r>
              <a:rPr lang="en-US" sz="1400" kern="0">
                <a:solidFill>
                  <a:schemeClr val="tx1">
                    <a:lumMod val="75000"/>
                    <a:lumOff val="25000"/>
                  </a:schemeClr>
                </a:solidFill>
                <a:latin typeface="Tahoma"/>
                <a:ea typeface="Tahoma"/>
                <a:cs typeface="Tahoma"/>
              </a:rPr>
              <a:t>Six courses consisting of four 60-minute modules per course.</a:t>
            </a:r>
          </a:p>
          <a:p>
            <a:pPr marL="285750" indent="-285750">
              <a:buFont typeface="Arial"/>
              <a:buChar char="•"/>
            </a:pPr>
            <a:r>
              <a:rPr lang="en-US" sz="1400" kern="0">
                <a:solidFill>
                  <a:schemeClr val="tx1">
                    <a:lumMod val="75000"/>
                    <a:lumOff val="25000"/>
                  </a:schemeClr>
                </a:solidFill>
                <a:latin typeface="Tahoma"/>
                <a:ea typeface="Tahoma"/>
                <a:cs typeface="Tahoma"/>
              </a:rPr>
              <a:t>Twenty-four total modules.</a:t>
            </a:r>
          </a:p>
          <a:p>
            <a:pPr marL="285750" indent="-285750">
              <a:buFont typeface="Arial"/>
              <a:buChar char="•"/>
            </a:pPr>
            <a:r>
              <a:rPr lang="en-US" sz="1400" kern="0">
                <a:solidFill>
                  <a:schemeClr val="tx1">
                    <a:lumMod val="75000"/>
                    <a:lumOff val="25000"/>
                  </a:schemeClr>
                </a:solidFill>
                <a:latin typeface="Tahoma"/>
                <a:ea typeface="Tahoma"/>
                <a:cs typeface="Tahoma"/>
              </a:rPr>
              <a:t>Courses will be narrated, interactive and engaging.</a:t>
            </a:r>
          </a:p>
          <a:p>
            <a:pPr marL="285750" indent="-285750">
              <a:buFont typeface="Arial"/>
              <a:buChar char="•"/>
            </a:pPr>
            <a:r>
              <a:rPr lang="en-US" sz="1400" kern="0">
                <a:solidFill>
                  <a:schemeClr val="tx1">
                    <a:lumMod val="75000"/>
                    <a:lumOff val="25000"/>
                  </a:schemeClr>
                </a:solidFill>
                <a:latin typeface="Tahoma"/>
                <a:ea typeface="Tahoma"/>
                <a:cs typeface="Tahoma"/>
              </a:rPr>
              <a:t>Courses will adhere to IAPP Design Plan Document and Style Guide.</a:t>
            </a:r>
          </a:p>
          <a:p>
            <a:pPr marL="285750" indent="-285750">
              <a:buFont typeface="Arial"/>
              <a:buChar char="•"/>
            </a:pPr>
            <a:r>
              <a:rPr lang="en-US" sz="1400" kern="0">
                <a:solidFill>
                  <a:schemeClr val="tx1">
                    <a:lumMod val="75000"/>
                    <a:lumOff val="25000"/>
                  </a:schemeClr>
                </a:solidFill>
                <a:latin typeface="Tahoma"/>
                <a:ea typeface="Tahoma"/>
                <a:cs typeface="Tahoma"/>
              </a:rPr>
              <a:t>Courses will be ADA compliant.</a:t>
            </a:r>
          </a:p>
          <a:p>
            <a:pPr marL="285750" indent="-285750">
              <a:buFont typeface="Arial"/>
              <a:buChar char="•"/>
            </a:pPr>
            <a:r>
              <a:rPr lang="en-US" sz="1400" kern="0">
                <a:solidFill>
                  <a:schemeClr val="tx1">
                    <a:lumMod val="75000"/>
                    <a:lumOff val="25000"/>
                  </a:schemeClr>
                </a:solidFill>
                <a:latin typeface="Tahoma"/>
                <a:ea typeface="Tahoma"/>
                <a:cs typeface="Tahoma"/>
              </a:rPr>
              <a:t>Each course will be exported in a SCORM 1.2 format.</a:t>
            </a:r>
          </a:p>
          <a:p>
            <a:pPr marL="285750" indent="-285750">
              <a:buFont typeface="Arial"/>
              <a:buChar char="•"/>
            </a:pPr>
            <a:r>
              <a:rPr lang="en-US" sz="1400" kern="0">
                <a:solidFill>
                  <a:schemeClr val="tx1">
                    <a:lumMod val="75000"/>
                    <a:lumOff val="25000"/>
                  </a:schemeClr>
                </a:solidFill>
                <a:latin typeface="Tahoma"/>
                <a:ea typeface="Tahoma"/>
                <a:cs typeface="Tahoma"/>
              </a:rPr>
              <a:t>ADDIE framework will be utilized.</a:t>
            </a:r>
          </a:p>
        </p:txBody>
      </p:sp>
      <p:pic>
        <p:nvPicPr>
          <p:cNvPr id="6" name="Graphic 6" descr="Bullseye with solid fill">
            <a:extLst>
              <a:ext uri="{FF2B5EF4-FFF2-40B4-BE49-F238E27FC236}">
                <a16:creationId xmlns:a16="http://schemas.microsoft.com/office/drawing/2014/main" id="{3BA121C9-D1FF-486B-BF25-0BF7D1C585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551" y="1767924"/>
            <a:ext cx="857474" cy="899043"/>
          </a:xfrm>
          <a:prstGeom prst="rect">
            <a:avLst/>
          </a:prstGeom>
        </p:spPr>
      </p:pic>
      <p:sp>
        <p:nvSpPr>
          <p:cNvPr id="14" name="Flowchart: Connector 13">
            <a:extLst>
              <a:ext uri="{FF2B5EF4-FFF2-40B4-BE49-F238E27FC236}">
                <a16:creationId xmlns:a16="http://schemas.microsoft.com/office/drawing/2014/main" id="{BA36CC67-7699-4E83-A9B0-6F7CCAE6EA69}"/>
              </a:ext>
            </a:extLst>
          </p:cNvPr>
          <p:cNvSpPr/>
          <p:nvPr/>
        </p:nvSpPr>
        <p:spPr>
          <a:xfrm flipV="1">
            <a:off x="752939" y="3283699"/>
            <a:ext cx="1028511" cy="955523"/>
          </a:xfrm>
          <a:prstGeom prst="flowChartConnector">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F0000"/>
              </a:solidFill>
            </a:endParaRPr>
          </a:p>
        </p:txBody>
      </p:sp>
      <p:pic>
        <p:nvPicPr>
          <p:cNvPr id="8" name="Graphic 11" descr="Blog with solid fill">
            <a:extLst>
              <a:ext uri="{FF2B5EF4-FFF2-40B4-BE49-F238E27FC236}">
                <a16:creationId xmlns:a16="http://schemas.microsoft.com/office/drawing/2014/main" id="{EE63AF81-0925-4E32-B450-2380601C54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689" y="3387712"/>
            <a:ext cx="772038" cy="757729"/>
          </a:xfrm>
          <a:prstGeom prst="rect">
            <a:avLst/>
          </a:prstGeom>
        </p:spPr>
      </p:pic>
    </p:spTree>
    <p:extLst>
      <p:ext uri="{BB962C8B-B14F-4D97-AF65-F5344CB8AC3E}">
        <p14:creationId xmlns:p14="http://schemas.microsoft.com/office/powerpoint/2010/main" val="272907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22940" y="468667"/>
            <a:ext cx="10969943" cy="711081"/>
          </a:xfrm>
        </p:spPr>
        <p:txBody>
          <a:bodyPr/>
          <a:lstStyle/>
          <a:p>
            <a:r>
              <a:rPr lang="en-US" sz="3200">
                <a:solidFill>
                  <a:schemeClr val="bg1"/>
                </a:solidFill>
                <a:latin typeface="Tahoma"/>
                <a:ea typeface="Tahoma"/>
                <a:cs typeface="Tahoma"/>
              </a:rPr>
              <a:t>Description of Training</a:t>
            </a:r>
            <a:endParaRPr lang="en-US" sz="28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202D0E44-D79B-495D-8A4F-EF7FD78C84C3}"/>
              </a:ext>
            </a:extLst>
          </p:cNvPr>
          <p:cNvSpPr txBox="1"/>
          <p:nvPr/>
        </p:nvSpPr>
        <p:spPr>
          <a:xfrm>
            <a:off x="2330526" y="1606943"/>
            <a:ext cx="8763355"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kern="0" dirty="0">
                <a:solidFill>
                  <a:srgbClr val="404040"/>
                </a:solidFill>
                <a:latin typeface="Impact"/>
                <a:ea typeface="Tahoma"/>
                <a:cs typeface="Tahoma"/>
              </a:rPr>
              <a:t>Each Training Module Will Be:</a:t>
            </a:r>
          </a:p>
          <a:p>
            <a:pPr marL="285750" indent="-285750">
              <a:buFont typeface="Arial"/>
              <a:buChar char="•"/>
            </a:pPr>
            <a:r>
              <a:rPr lang="en-US" sz="1400" kern="0">
                <a:solidFill>
                  <a:schemeClr val="tx1">
                    <a:lumMod val="75000"/>
                    <a:lumOff val="25000"/>
                  </a:schemeClr>
                </a:solidFill>
                <a:latin typeface="Tahoma"/>
                <a:ea typeface="Tahoma"/>
                <a:cs typeface="Tahoma"/>
              </a:rPr>
              <a:t>Self-paced.</a:t>
            </a:r>
          </a:p>
          <a:p>
            <a:pPr marL="285750" indent="-285750">
              <a:buFont typeface="Arial"/>
              <a:buChar char="•"/>
            </a:pPr>
            <a:r>
              <a:rPr lang="en-US" sz="1400" kern="0">
                <a:solidFill>
                  <a:schemeClr val="tx1">
                    <a:lumMod val="75000"/>
                    <a:lumOff val="25000"/>
                  </a:schemeClr>
                </a:solidFill>
                <a:latin typeface="Tahoma"/>
                <a:ea typeface="Tahoma"/>
                <a:cs typeface="Tahoma"/>
              </a:rPr>
              <a:t>Web-based.</a:t>
            </a:r>
            <a:endParaRPr lang="en-US" sz="1400">
              <a:solidFill>
                <a:schemeClr val="tx1">
                  <a:lumMod val="75000"/>
                  <a:lumOff val="25000"/>
                </a:schemeClr>
              </a:solidFill>
              <a:latin typeface="Oswald-Regular"/>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Asynchronous.</a:t>
            </a:r>
            <a:endParaRPr lang="en-US" sz="1400">
              <a:solidFill>
                <a:schemeClr val="tx1">
                  <a:lumMod val="75000"/>
                  <a:lumOff val="25000"/>
                </a:schemeClr>
              </a:solidFill>
            </a:endParaRPr>
          </a:p>
          <a:p>
            <a:pPr marL="285750" indent="-285750">
              <a:buFont typeface="Arial"/>
              <a:buChar char="•"/>
            </a:pPr>
            <a:r>
              <a:rPr lang="en-US" sz="1400" kern="0">
                <a:solidFill>
                  <a:schemeClr val="tx1">
                    <a:lumMod val="75000"/>
                    <a:lumOff val="25000"/>
                  </a:schemeClr>
                </a:solidFill>
                <a:latin typeface="Tahoma"/>
                <a:ea typeface="Tahoma"/>
                <a:cs typeface="Tahoma"/>
              </a:rPr>
              <a:t>Fully narrated.</a:t>
            </a:r>
          </a:p>
          <a:p>
            <a:pPr marL="285750" indent="-285750">
              <a:buFont typeface="Arial,Sans-Serif"/>
              <a:buChar char="•"/>
            </a:pPr>
            <a:r>
              <a:rPr lang="en-US" sz="1400" kern="0">
                <a:solidFill>
                  <a:schemeClr val="tx1">
                    <a:lumMod val="75000"/>
                    <a:lumOff val="25000"/>
                  </a:schemeClr>
                </a:solidFill>
                <a:latin typeface="Tahoma"/>
                <a:ea typeface="Tahoma"/>
                <a:cs typeface="Tahoma"/>
              </a:rPr>
              <a:t>Built using the IAPP Design Plan Document and Style Guide.</a:t>
            </a:r>
            <a:endParaRPr lang="en-US" sz="1400" kern="0">
              <a:solidFill>
                <a:schemeClr val="tx1">
                  <a:lumMod val="75000"/>
                  <a:lumOff val="25000"/>
                </a:schemeClr>
              </a:solidFill>
              <a:ea typeface="+mn-lt"/>
              <a:cs typeface="+mn-lt"/>
            </a:endParaRPr>
          </a:p>
          <a:p>
            <a:endParaRPr lang="en-US" sz="1400" kern="0">
              <a:solidFill>
                <a:schemeClr val="tx1">
                  <a:lumMod val="75000"/>
                  <a:lumOff val="25000"/>
                </a:schemeClr>
              </a:solidFill>
              <a:latin typeface="Tahoma"/>
              <a:ea typeface="Tahoma"/>
              <a:cs typeface="Tahoma"/>
            </a:endParaRPr>
          </a:p>
          <a:p>
            <a:r>
              <a:rPr lang="en-US" kern="0" dirty="0">
                <a:solidFill>
                  <a:srgbClr val="404040"/>
                </a:solidFill>
                <a:latin typeface="Impact"/>
                <a:ea typeface="Tahoma"/>
                <a:cs typeface="Tahoma"/>
              </a:rPr>
              <a:t>The Six Courses Will Consist Of:</a:t>
            </a:r>
            <a:endParaRPr lang="en-US" dirty="0">
              <a:solidFill>
                <a:schemeClr val="tx1">
                  <a:lumMod val="75000"/>
                  <a:lumOff val="25000"/>
                </a:schemeClr>
              </a:solidFill>
              <a:latin typeface="Oswald-Regular"/>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Four sixty-minute modules per course. </a:t>
            </a:r>
            <a:endParaRPr lang="en-US" sz="1400">
              <a:solidFill>
                <a:schemeClr val="tx1">
                  <a:lumMod val="75000"/>
                  <a:lumOff val="25000"/>
                </a:schemeClr>
              </a:solidFill>
              <a:latin typeface="Oswald-Regular"/>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Twenty-four total modules.</a:t>
            </a:r>
          </a:p>
          <a:p>
            <a:pPr marL="285750" indent="-285750">
              <a:buFont typeface="Arial"/>
              <a:buChar char="•"/>
            </a:pPr>
            <a:r>
              <a:rPr lang="en-US" sz="1400" kern="0">
                <a:solidFill>
                  <a:schemeClr val="tx1">
                    <a:lumMod val="75000"/>
                    <a:lumOff val="25000"/>
                  </a:schemeClr>
                </a:solidFill>
                <a:latin typeface="Tahoma"/>
                <a:ea typeface="Tahoma"/>
                <a:cs typeface="Tahoma"/>
              </a:rPr>
              <a:t>Highly interactive and engaging elements. </a:t>
            </a:r>
            <a:endParaRPr lang="en-US" sz="1400">
              <a:solidFill>
                <a:schemeClr val="tx1">
                  <a:lumMod val="75000"/>
                  <a:lumOff val="25000"/>
                </a:schemeClr>
              </a:solidFill>
              <a:latin typeface="Oswald-Regular"/>
              <a:ea typeface="Tahoma"/>
              <a:cs typeface="Tahoma"/>
            </a:endParaRPr>
          </a:p>
          <a:p>
            <a:pPr marL="285750" indent="-285750">
              <a:buFont typeface="Arial"/>
              <a:buChar char="•"/>
            </a:pPr>
            <a:endParaRPr lang="en-US" sz="1400" kern="0">
              <a:solidFill>
                <a:schemeClr val="tx1">
                  <a:lumMod val="75000"/>
                  <a:lumOff val="25000"/>
                </a:schemeClr>
              </a:solidFill>
              <a:latin typeface="Tahoma"/>
              <a:ea typeface="Tahoma"/>
              <a:cs typeface="Tahoma"/>
            </a:endParaRPr>
          </a:p>
          <a:p>
            <a:r>
              <a:rPr lang="en-US" kern="0" dirty="0">
                <a:solidFill>
                  <a:srgbClr val="404040"/>
                </a:solidFill>
                <a:latin typeface="Impact"/>
                <a:ea typeface="Tahoma"/>
                <a:cs typeface="Tahoma"/>
              </a:rPr>
              <a:t>Each Course Will Follow These Requirements:</a:t>
            </a:r>
            <a:endParaRPr lang="en-US" dirty="0"/>
          </a:p>
          <a:p>
            <a:pPr marL="285750" indent="-285750">
              <a:buFont typeface="Arial"/>
              <a:buChar char="•"/>
            </a:pPr>
            <a:r>
              <a:rPr lang="en-US" sz="1400" kern="0">
                <a:solidFill>
                  <a:schemeClr val="tx1">
                    <a:lumMod val="75000"/>
                    <a:lumOff val="25000"/>
                  </a:schemeClr>
                </a:solidFill>
                <a:latin typeface="Tahoma"/>
                <a:ea typeface="Tahoma"/>
                <a:cs typeface="Tahoma"/>
              </a:rPr>
              <a:t>Accessible through and compatible with IAPP's Top Class8 LMS by WBT Systems.</a:t>
            </a:r>
          </a:p>
          <a:p>
            <a:pPr marL="285750" indent="-285750">
              <a:buFont typeface="Arial"/>
              <a:buChar char="•"/>
            </a:pPr>
            <a:r>
              <a:rPr lang="en-US" sz="1400" kern="0">
                <a:solidFill>
                  <a:schemeClr val="tx1">
                    <a:lumMod val="75000"/>
                    <a:lumOff val="25000"/>
                  </a:schemeClr>
                </a:solidFill>
                <a:latin typeface="Tahoma"/>
                <a:ea typeface="Tahoma"/>
                <a:cs typeface="Tahoma"/>
              </a:rPr>
              <a:t>Delivered in a SCORM 1.2 compliant format.</a:t>
            </a:r>
          </a:p>
          <a:p>
            <a:pPr marL="285750" indent="-285750">
              <a:buFont typeface="Arial"/>
              <a:buChar char="•"/>
            </a:pPr>
            <a:r>
              <a:rPr lang="en-US" sz="1400" kern="0">
                <a:solidFill>
                  <a:schemeClr val="tx1">
                    <a:lumMod val="75000"/>
                    <a:lumOff val="25000"/>
                  </a:schemeClr>
                </a:solidFill>
                <a:latin typeface="Tahoma"/>
                <a:ea typeface="Tahoma"/>
                <a:cs typeface="Tahoma"/>
              </a:rPr>
              <a:t>Delivered in a zip file.</a:t>
            </a:r>
          </a:p>
          <a:p>
            <a:pPr marL="285750" indent="-285750">
              <a:buFont typeface="Arial"/>
              <a:buChar char="•"/>
            </a:pPr>
            <a:r>
              <a:rPr lang="en-US" sz="1400" kern="0" dirty="0">
                <a:solidFill>
                  <a:schemeClr val="tx1">
                    <a:lumMod val="75000"/>
                    <a:lumOff val="25000"/>
                  </a:schemeClr>
                </a:solidFill>
                <a:latin typeface="Tahoma"/>
                <a:ea typeface="Tahoma"/>
                <a:cs typeface="Tahoma"/>
              </a:rPr>
              <a:t>Supports SWF, PDF, HTML 5, Microsoft Word, and PowerPoint files.</a:t>
            </a:r>
          </a:p>
          <a:p>
            <a:pPr marL="285750" indent="-285750">
              <a:buFont typeface="Arial"/>
              <a:buChar char="•"/>
            </a:pPr>
            <a:r>
              <a:rPr lang="en-US" sz="1400" kern="0" dirty="0">
                <a:solidFill>
                  <a:schemeClr val="tx1">
                    <a:lumMod val="75000"/>
                    <a:lumOff val="25000"/>
                  </a:schemeClr>
                </a:solidFill>
                <a:latin typeface="Tahoma"/>
                <a:ea typeface="Tahoma"/>
                <a:cs typeface="Tahoma"/>
              </a:rPr>
              <a:t>ADA compliance.</a:t>
            </a:r>
          </a:p>
        </p:txBody>
      </p:sp>
      <p:sp>
        <p:nvSpPr>
          <p:cNvPr id="4" name="Flowchart: Connector 3">
            <a:extLst>
              <a:ext uri="{FF2B5EF4-FFF2-40B4-BE49-F238E27FC236}">
                <a16:creationId xmlns:a16="http://schemas.microsoft.com/office/drawing/2014/main" id="{31D73468-32E5-49D2-9BC9-8E92794AFBE1}"/>
              </a:ext>
            </a:extLst>
          </p:cNvPr>
          <p:cNvSpPr/>
          <p:nvPr/>
        </p:nvSpPr>
        <p:spPr>
          <a:xfrm flipV="1">
            <a:off x="773186" y="1651118"/>
            <a:ext cx="1028511" cy="955523"/>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B5C7D6AE-A369-4BE7-BCDB-A877EBB9C4FD}"/>
              </a:ext>
            </a:extLst>
          </p:cNvPr>
          <p:cNvSpPr/>
          <p:nvPr/>
        </p:nvSpPr>
        <p:spPr>
          <a:xfrm flipV="1">
            <a:off x="781777" y="3427871"/>
            <a:ext cx="1028511" cy="955523"/>
          </a:xfrm>
          <a:prstGeom prst="flowChartConnector">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F0000"/>
              </a:solidFill>
            </a:endParaRPr>
          </a:p>
        </p:txBody>
      </p:sp>
      <p:pic>
        <p:nvPicPr>
          <p:cNvPr id="6" name="Graphic 7" descr="Classroom with solid fill">
            <a:extLst>
              <a:ext uri="{FF2B5EF4-FFF2-40B4-BE49-F238E27FC236}">
                <a16:creationId xmlns:a16="http://schemas.microsoft.com/office/drawing/2014/main" id="{211C282E-6979-49D9-9FC8-EB8295A9B5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860" y="1717183"/>
            <a:ext cx="800020" cy="842930"/>
          </a:xfrm>
          <a:prstGeom prst="rect">
            <a:avLst/>
          </a:prstGeom>
        </p:spPr>
      </p:pic>
      <p:pic>
        <p:nvPicPr>
          <p:cNvPr id="3" name="Graphic 3" descr="Teacher with solid fill">
            <a:extLst>
              <a:ext uri="{FF2B5EF4-FFF2-40B4-BE49-F238E27FC236}">
                <a16:creationId xmlns:a16="http://schemas.microsoft.com/office/drawing/2014/main" id="{D677A5A7-FD77-4FB1-9E1F-FC7B4E0E6C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527" y="3524952"/>
            <a:ext cx="795240" cy="775706"/>
          </a:xfrm>
          <a:prstGeom prst="rect">
            <a:avLst/>
          </a:prstGeom>
        </p:spPr>
      </p:pic>
      <p:sp>
        <p:nvSpPr>
          <p:cNvPr id="15" name="Flowchart: Connector 14">
            <a:extLst>
              <a:ext uri="{FF2B5EF4-FFF2-40B4-BE49-F238E27FC236}">
                <a16:creationId xmlns:a16="http://schemas.microsoft.com/office/drawing/2014/main" id="{7DB2B31F-908B-4B8F-81A9-886DAF282875}"/>
              </a:ext>
            </a:extLst>
          </p:cNvPr>
          <p:cNvSpPr/>
          <p:nvPr/>
        </p:nvSpPr>
        <p:spPr>
          <a:xfrm flipV="1">
            <a:off x="782574" y="4873659"/>
            <a:ext cx="1028511" cy="955523"/>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5" descr="Brainstorm with solid fill">
            <a:extLst>
              <a:ext uri="{FF2B5EF4-FFF2-40B4-BE49-F238E27FC236}">
                <a16:creationId xmlns:a16="http://schemas.microsoft.com/office/drawing/2014/main" id="{457FAD92-5932-4B98-9A28-C2090F1F44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7731" y="4891585"/>
            <a:ext cx="914162" cy="914400"/>
          </a:xfrm>
          <a:prstGeom prst="rect">
            <a:avLst/>
          </a:prstGeom>
        </p:spPr>
      </p:pic>
    </p:spTree>
    <p:extLst>
      <p:ext uri="{BB962C8B-B14F-4D97-AF65-F5344CB8AC3E}">
        <p14:creationId xmlns:p14="http://schemas.microsoft.com/office/powerpoint/2010/main" val="35050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22940" y="468667"/>
            <a:ext cx="10969943" cy="711081"/>
          </a:xfrm>
        </p:spPr>
        <p:txBody>
          <a:bodyPr/>
          <a:lstStyle/>
          <a:p>
            <a:r>
              <a:rPr lang="en-US" sz="3200">
                <a:solidFill>
                  <a:schemeClr val="bg1"/>
                </a:solidFill>
                <a:latin typeface="Tahoma"/>
                <a:ea typeface="Tahoma"/>
                <a:cs typeface="Tahoma"/>
              </a:rPr>
              <a:t>Target Population Info</a:t>
            </a:r>
            <a:endParaRPr lang="en-US" sz="28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A0FD739B-CFA2-48A8-A5F8-0B2B67DCAA24}"/>
              </a:ext>
            </a:extLst>
          </p:cNvPr>
          <p:cNvSpPr txBox="1"/>
          <p:nvPr/>
        </p:nvSpPr>
        <p:spPr>
          <a:xfrm>
            <a:off x="2204866" y="1711534"/>
            <a:ext cx="814084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kern="0">
                <a:solidFill>
                  <a:schemeClr val="tx1">
                    <a:lumMod val="75000"/>
                    <a:lumOff val="25000"/>
                  </a:schemeClr>
                </a:solidFill>
                <a:latin typeface="Impact"/>
                <a:ea typeface="Tahoma"/>
                <a:cs typeface="Tahoma"/>
              </a:rPr>
              <a:t>Our Learners Are:</a:t>
            </a:r>
            <a:endParaRPr lang="en-US" kern="0">
              <a:solidFill>
                <a:schemeClr val="tx1">
                  <a:lumMod val="75000"/>
                  <a:lumOff val="25000"/>
                </a:schemeClr>
              </a:solidFill>
              <a:latin typeface="Tahoma"/>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Pharmaceutical industry professionals.</a:t>
            </a:r>
            <a:endParaRPr lang="en-US" sz="1400">
              <a:solidFill>
                <a:schemeClr val="tx1">
                  <a:lumMod val="75000"/>
                  <a:lumOff val="25000"/>
                </a:schemeClr>
              </a:solidFill>
            </a:endParaRPr>
          </a:p>
          <a:p>
            <a:pPr marL="285750" indent="-285750">
              <a:buFont typeface="Arial"/>
              <a:buChar char="•"/>
            </a:pPr>
            <a:r>
              <a:rPr lang="en-US" sz="1400" kern="0" dirty="0">
                <a:solidFill>
                  <a:schemeClr val="tx1">
                    <a:lumMod val="75000"/>
                    <a:lumOff val="25000"/>
                  </a:schemeClr>
                </a:solidFill>
                <a:latin typeface="Tahoma"/>
                <a:ea typeface="Tahoma"/>
                <a:cs typeface="Tahoma"/>
              </a:rPr>
              <a:t>Members of IAPP.</a:t>
            </a:r>
          </a:p>
          <a:p>
            <a:pPr marL="285750" indent="-285750">
              <a:buFont typeface="Arial"/>
              <a:buChar char="•"/>
            </a:pPr>
            <a:r>
              <a:rPr lang="en-US" sz="1400" kern="0" dirty="0">
                <a:solidFill>
                  <a:schemeClr val="tx1">
                    <a:lumMod val="75000"/>
                    <a:lumOff val="25000"/>
                  </a:schemeClr>
                </a:solidFill>
                <a:latin typeface="Tahoma"/>
                <a:ea typeface="Tahoma"/>
                <a:cs typeface="Tahoma"/>
              </a:rPr>
              <a:t>Those who want/need to learn more about regulatory requirements for computerized systems in the pharmaceutical industry.</a:t>
            </a:r>
          </a:p>
          <a:p>
            <a:pPr marL="285750" indent="-285750">
              <a:buFont typeface="Arial"/>
              <a:buChar char="•"/>
            </a:pPr>
            <a:r>
              <a:rPr lang="en-US" sz="1400" kern="0" dirty="0">
                <a:solidFill>
                  <a:schemeClr val="tx1">
                    <a:lumMod val="75000"/>
                    <a:lumOff val="25000"/>
                  </a:schemeClr>
                </a:solidFill>
                <a:latin typeface="Tahoma"/>
                <a:ea typeface="Tahoma"/>
                <a:cs typeface="Tahoma"/>
              </a:rPr>
              <a:t>Those who want/need to explore tried, tested, and internationally-recognized methods of meeting pharmaceutical industry regulatory requirements.</a:t>
            </a:r>
          </a:p>
        </p:txBody>
      </p:sp>
      <p:sp>
        <p:nvSpPr>
          <p:cNvPr id="4" name="TextBox 3">
            <a:extLst>
              <a:ext uri="{FF2B5EF4-FFF2-40B4-BE49-F238E27FC236}">
                <a16:creationId xmlns:a16="http://schemas.microsoft.com/office/drawing/2014/main" id="{979356E8-36C1-4638-8D3C-B8671AF06767}"/>
              </a:ext>
            </a:extLst>
          </p:cNvPr>
          <p:cNvSpPr txBox="1"/>
          <p:nvPr/>
        </p:nvSpPr>
        <p:spPr>
          <a:xfrm>
            <a:off x="2206116" y="3851951"/>
            <a:ext cx="640373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kern="0" dirty="0">
                <a:solidFill>
                  <a:schemeClr val="tx1">
                    <a:lumMod val="75000"/>
                    <a:lumOff val="25000"/>
                  </a:schemeClr>
                </a:solidFill>
                <a:latin typeface="Impact"/>
                <a:ea typeface="Tahoma"/>
                <a:cs typeface="Tahoma"/>
              </a:rPr>
              <a:t>Prerequisite Learner Skills &amp; Knowledge Include:</a:t>
            </a:r>
            <a:endParaRPr lang="en-US" kern="0" dirty="0">
              <a:solidFill>
                <a:schemeClr val="tx1">
                  <a:lumMod val="75000"/>
                  <a:lumOff val="25000"/>
                </a:schemeClr>
              </a:solidFill>
              <a:latin typeface="Tahoma"/>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Computer literacy.</a:t>
            </a:r>
          </a:p>
          <a:p>
            <a:pPr marL="285750" indent="-285750">
              <a:buFont typeface="Arial"/>
              <a:buChar char="•"/>
            </a:pPr>
            <a:r>
              <a:rPr lang="en-US" sz="1400" kern="0">
                <a:solidFill>
                  <a:schemeClr val="tx1">
                    <a:lumMod val="75000"/>
                    <a:lumOff val="25000"/>
                  </a:schemeClr>
                </a:solidFill>
                <a:latin typeface="Tahoma"/>
                <a:ea typeface="Tahoma"/>
                <a:cs typeface="Tahoma"/>
              </a:rPr>
              <a:t>Knowledge of LMS navigation.</a:t>
            </a:r>
          </a:p>
          <a:p>
            <a:pPr marL="285750" indent="-285750">
              <a:buFont typeface="Arial"/>
              <a:buChar char="•"/>
            </a:pPr>
            <a:r>
              <a:rPr lang="en-US" sz="1400" kern="0">
                <a:solidFill>
                  <a:schemeClr val="tx1">
                    <a:lumMod val="75000"/>
                    <a:lumOff val="25000"/>
                  </a:schemeClr>
                </a:solidFill>
                <a:latin typeface="Tahoma"/>
                <a:ea typeface="Tahoma"/>
                <a:cs typeface="Tahoma"/>
              </a:rPr>
              <a:t>Discipline and motivation to learn independently.</a:t>
            </a:r>
          </a:p>
        </p:txBody>
      </p:sp>
      <p:sp>
        <p:nvSpPr>
          <p:cNvPr id="3" name="Flowchart: Connector 2">
            <a:extLst>
              <a:ext uri="{FF2B5EF4-FFF2-40B4-BE49-F238E27FC236}">
                <a16:creationId xmlns:a16="http://schemas.microsoft.com/office/drawing/2014/main" id="{6C27E54B-0200-4BCD-ADDA-D52E8F44C199}"/>
              </a:ext>
            </a:extLst>
          </p:cNvPr>
          <p:cNvSpPr/>
          <p:nvPr/>
        </p:nvSpPr>
        <p:spPr>
          <a:xfrm>
            <a:off x="727310" y="1803270"/>
            <a:ext cx="1061854" cy="986311"/>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6" descr="Classroom with solid fill">
            <a:extLst>
              <a:ext uri="{FF2B5EF4-FFF2-40B4-BE49-F238E27FC236}">
                <a16:creationId xmlns:a16="http://schemas.microsoft.com/office/drawing/2014/main" id="{E639BC72-507B-4225-905A-8440FEBD66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001" y="1870548"/>
            <a:ext cx="878048" cy="849329"/>
          </a:xfrm>
          <a:prstGeom prst="rect">
            <a:avLst/>
          </a:prstGeom>
        </p:spPr>
      </p:pic>
      <p:sp>
        <p:nvSpPr>
          <p:cNvPr id="7" name="Flowchart: Connector 6">
            <a:extLst>
              <a:ext uri="{FF2B5EF4-FFF2-40B4-BE49-F238E27FC236}">
                <a16:creationId xmlns:a16="http://schemas.microsoft.com/office/drawing/2014/main" id="{E37CC27D-FCD8-465E-B5BB-3E777F153E33}"/>
              </a:ext>
            </a:extLst>
          </p:cNvPr>
          <p:cNvSpPr/>
          <p:nvPr/>
        </p:nvSpPr>
        <p:spPr>
          <a:xfrm>
            <a:off x="735864" y="3850729"/>
            <a:ext cx="1053103" cy="1038744"/>
          </a:xfrm>
          <a:prstGeom prst="flowChartConnector">
            <a:avLst/>
          </a:prstGeom>
          <a:solidFill>
            <a:srgbClr val="841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7" descr="Brain in head with solid fill">
            <a:extLst>
              <a:ext uri="{FF2B5EF4-FFF2-40B4-BE49-F238E27FC236}">
                <a16:creationId xmlns:a16="http://schemas.microsoft.com/office/drawing/2014/main" id="{E6F1C639-E33E-4A5B-AF8A-9870E27FD2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277" y="3932907"/>
            <a:ext cx="889874" cy="875628"/>
          </a:xfrm>
          <a:prstGeom prst="rect">
            <a:avLst/>
          </a:prstGeom>
        </p:spPr>
      </p:pic>
    </p:spTree>
    <p:extLst>
      <p:ext uri="{BB962C8B-B14F-4D97-AF65-F5344CB8AC3E}">
        <p14:creationId xmlns:p14="http://schemas.microsoft.com/office/powerpoint/2010/main" val="100372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22940" y="468667"/>
            <a:ext cx="10969943" cy="711081"/>
          </a:xfrm>
        </p:spPr>
        <p:txBody>
          <a:bodyPr/>
          <a:lstStyle/>
          <a:p>
            <a:r>
              <a:rPr lang="en-US" sz="3200">
                <a:solidFill>
                  <a:schemeClr val="bg1"/>
                </a:solidFill>
                <a:latin typeface="Tahoma"/>
                <a:ea typeface="Tahoma"/>
                <a:cs typeface="Tahoma"/>
              </a:rPr>
              <a:t>Course Structure</a:t>
            </a:r>
          </a:p>
        </p:txBody>
      </p:sp>
      <p:pic>
        <p:nvPicPr>
          <p:cNvPr id="2" name="Picture 2" descr="Diagram&#10;&#10;Description automatically generated">
            <a:extLst>
              <a:ext uri="{FF2B5EF4-FFF2-40B4-BE49-F238E27FC236}">
                <a16:creationId xmlns:a16="http://schemas.microsoft.com/office/drawing/2014/main" id="{CBDF661B-D4A2-4C1E-8448-5A5B6BA9A6FF}"/>
              </a:ext>
            </a:extLst>
          </p:cNvPr>
          <p:cNvPicPr>
            <a:picLocks noChangeAspect="1"/>
          </p:cNvPicPr>
          <p:nvPr/>
        </p:nvPicPr>
        <p:blipFill>
          <a:blip r:embed="rId2"/>
          <a:stretch>
            <a:fillRect/>
          </a:stretch>
        </p:blipFill>
        <p:spPr>
          <a:xfrm>
            <a:off x="2193787" y="1224594"/>
            <a:ext cx="8209010" cy="5502628"/>
          </a:xfrm>
          <a:prstGeom prst="rect">
            <a:avLst/>
          </a:prstGeom>
        </p:spPr>
      </p:pic>
    </p:spTree>
    <p:extLst>
      <p:ext uri="{BB962C8B-B14F-4D97-AF65-F5344CB8AC3E}">
        <p14:creationId xmlns:p14="http://schemas.microsoft.com/office/powerpoint/2010/main" val="67657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241278" y="468667"/>
            <a:ext cx="10969943" cy="711081"/>
          </a:xfrm>
        </p:spPr>
        <p:txBody>
          <a:bodyPr/>
          <a:lstStyle/>
          <a:p>
            <a:r>
              <a:rPr lang="en-US" sz="2300">
                <a:solidFill>
                  <a:schemeClr val="bg1"/>
                </a:solidFill>
                <a:latin typeface="Tahoma"/>
                <a:ea typeface="Tahoma"/>
                <a:cs typeface="Tahoma"/>
              </a:rPr>
              <a:t>Instructional Strategy: </a:t>
            </a:r>
            <a:br>
              <a:rPr lang="en-US" sz="2300">
                <a:latin typeface="Tahoma"/>
                <a:ea typeface="Tahoma"/>
                <a:cs typeface="Tahoma"/>
              </a:rPr>
            </a:br>
            <a:r>
              <a:rPr lang="en-US" sz="2300">
                <a:solidFill>
                  <a:schemeClr val="bg1"/>
                </a:solidFill>
                <a:latin typeface="Tahoma"/>
                <a:ea typeface="Tahoma"/>
                <a:cs typeface="Tahoma"/>
              </a:rPr>
              <a:t>Focus &amp; ADA Compliance</a:t>
            </a:r>
          </a:p>
        </p:txBody>
      </p:sp>
      <p:grpSp>
        <p:nvGrpSpPr>
          <p:cNvPr id="10" name="Group 9"/>
          <p:cNvGrpSpPr/>
          <p:nvPr/>
        </p:nvGrpSpPr>
        <p:grpSpPr>
          <a:xfrm>
            <a:off x="799748" y="1437682"/>
            <a:ext cx="10937464" cy="4636553"/>
            <a:chOff x="1423352" y="1905000"/>
            <a:chExt cx="10001289" cy="4260474"/>
          </a:xfrm>
        </p:grpSpPr>
        <p:grpSp>
          <p:nvGrpSpPr>
            <p:cNvPr id="9" name="Group 8"/>
            <p:cNvGrpSpPr/>
            <p:nvPr/>
          </p:nvGrpSpPr>
          <p:grpSpPr>
            <a:xfrm>
              <a:off x="1423352" y="1905000"/>
              <a:ext cx="9471992" cy="1021450"/>
              <a:chOff x="1423352" y="2286000"/>
              <a:chExt cx="9471992" cy="1021450"/>
            </a:xfrm>
          </p:grpSpPr>
          <p:grpSp>
            <p:nvGrpSpPr>
              <p:cNvPr id="7" name="Group 6"/>
              <p:cNvGrpSpPr/>
              <p:nvPr/>
            </p:nvGrpSpPr>
            <p:grpSpPr>
              <a:xfrm>
                <a:off x="2436812" y="2286000"/>
                <a:ext cx="8458532" cy="1021450"/>
                <a:chOff x="783272" y="2286000"/>
                <a:chExt cx="8458532" cy="1021450"/>
              </a:xfrm>
            </p:grpSpPr>
            <p:sp>
              <p:nvSpPr>
                <p:cNvPr id="21" name="TextBox 20"/>
                <p:cNvSpPr txBox="1"/>
                <p:nvPr/>
              </p:nvSpPr>
              <p:spPr>
                <a:xfrm>
                  <a:off x="783272" y="2628700"/>
                  <a:ext cx="8458532" cy="678750"/>
                </a:xfrm>
                <a:prstGeom prst="rect">
                  <a:avLst/>
                </a:prstGeom>
                <a:noFill/>
              </p:spPr>
              <p:txBody>
                <a:bodyPr wrap="square" lIns="91440" tIns="45720" rIns="91440" bIns="45720" rtlCol="0" anchor="t">
                  <a:spAutoFit/>
                </a:bodyPr>
                <a:lstStyle/>
                <a:p>
                  <a:r>
                    <a:rPr lang="en-US" sz="1400" kern="0">
                      <a:solidFill>
                        <a:schemeClr val="tx1">
                          <a:lumMod val="75000"/>
                          <a:lumOff val="25000"/>
                        </a:schemeClr>
                      </a:solidFill>
                      <a:latin typeface="Tahoma"/>
                      <a:ea typeface="Tahoma"/>
                      <a:cs typeface="Tahoma"/>
                    </a:rPr>
                    <a:t>The purpose of this curriculum is on instructing all IAPP employees on the updated processes and procedures for manufacturing and delivery of pharmaceutical supplies, as well as updates to quality assurance practices and regulation compliance protocols.</a:t>
                  </a:r>
                </a:p>
              </p:txBody>
            </p:sp>
            <p:sp>
              <p:nvSpPr>
                <p:cNvPr id="22" name="TextBox 21"/>
                <p:cNvSpPr txBox="1"/>
                <p:nvPr/>
              </p:nvSpPr>
              <p:spPr>
                <a:xfrm>
                  <a:off x="783272" y="2286000"/>
                  <a:ext cx="3304274"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Instructional Focus</a:t>
                  </a:r>
                </a:p>
              </p:txBody>
            </p:sp>
          </p:grpSp>
          <p:sp>
            <p:nvSpPr>
              <p:cNvPr id="8" name="Oval 7"/>
              <p:cNvSpPr/>
              <p:nvPr/>
            </p:nvSpPr>
            <p:spPr>
              <a:xfrm>
                <a:off x="1423352" y="236965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p:cNvGrpSpPr/>
            <p:nvPr/>
          </p:nvGrpSpPr>
          <p:grpSpPr>
            <a:xfrm>
              <a:off x="1423352" y="3454135"/>
              <a:ext cx="10001289" cy="2711339"/>
              <a:chOff x="1423352" y="2394955"/>
              <a:chExt cx="10001289" cy="2711339"/>
            </a:xfrm>
          </p:grpSpPr>
          <p:grpSp>
            <p:nvGrpSpPr>
              <p:cNvPr id="27" name="Group 26"/>
              <p:cNvGrpSpPr/>
              <p:nvPr/>
            </p:nvGrpSpPr>
            <p:grpSpPr>
              <a:xfrm>
                <a:off x="2430219" y="2394955"/>
                <a:ext cx="8994422" cy="2711339"/>
                <a:chOff x="776679" y="2394955"/>
                <a:chExt cx="8994422" cy="2711339"/>
              </a:xfrm>
            </p:grpSpPr>
            <p:sp>
              <p:nvSpPr>
                <p:cNvPr id="30" name="TextBox 29"/>
                <p:cNvSpPr txBox="1"/>
                <p:nvPr/>
              </p:nvSpPr>
              <p:spPr>
                <a:xfrm>
                  <a:off x="783272" y="2843795"/>
                  <a:ext cx="8987829" cy="2262499"/>
                </a:xfrm>
                <a:prstGeom prst="rect">
                  <a:avLst/>
                </a:prstGeom>
                <a:noFill/>
              </p:spPr>
              <p:txBody>
                <a:bodyPr wrap="square" lIns="91440" tIns="45720" rIns="91440" bIns="45720" rtlCol="0" anchor="t">
                  <a:spAutoFit/>
                </a:bodyPr>
                <a:lstStyle/>
                <a:p>
                  <a:r>
                    <a:rPr lang="en-US" sz="1400" kern="0" dirty="0">
                      <a:solidFill>
                        <a:schemeClr val="tx1">
                          <a:lumMod val="75000"/>
                          <a:lumOff val="25000"/>
                        </a:schemeClr>
                      </a:solidFill>
                      <a:latin typeface="Tahoma"/>
                      <a:ea typeface="Tahoma"/>
                      <a:cs typeface="Tahoma"/>
                    </a:rPr>
                    <a:t>The courses will be Web Content Accessibility Guidelines (WCAG) compliant to level AA. </a:t>
                  </a:r>
                  <a:endParaRPr lang="en-US" sz="1400">
                    <a:solidFill>
                      <a:schemeClr val="tx1">
                        <a:lumMod val="75000"/>
                        <a:lumOff val="25000"/>
                      </a:schemeClr>
                    </a:solidFill>
                    <a:latin typeface="Oswald-Regular"/>
                    <a:ea typeface="Tahoma"/>
                    <a:cs typeface="Tahoma"/>
                  </a:endParaRPr>
                </a:p>
                <a:p>
                  <a:r>
                    <a:rPr lang="en-US" sz="1400" kern="0" dirty="0">
                      <a:solidFill>
                        <a:schemeClr val="tx1">
                          <a:lumMod val="75000"/>
                          <a:lumOff val="25000"/>
                        </a:schemeClr>
                      </a:solidFill>
                      <a:latin typeface="Tahoma"/>
                      <a:ea typeface="Tahoma"/>
                      <a:cs typeface="Tahoma"/>
                    </a:rPr>
                    <a:t>The courses will all be:</a:t>
                  </a:r>
                  <a:endParaRPr lang="en-US" sz="1400">
                    <a:solidFill>
                      <a:schemeClr val="tx1">
                        <a:lumMod val="75000"/>
                        <a:lumOff val="25000"/>
                      </a:schemeClr>
                    </a:solidFill>
                  </a:endParaRPr>
                </a:p>
                <a:p>
                  <a:pPr marL="285750" indent="-285750">
                    <a:buFont typeface="Arial"/>
                    <a:buChar char="•"/>
                  </a:pPr>
                  <a:r>
                    <a:rPr lang="en-US" sz="1400" kern="0" dirty="0">
                      <a:solidFill>
                        <a:schemeClr val="tx1">
                          <a:lumMod val="75000"/>
                          <a:lumOff val="25000"/>
                        </a:schemeClr>
                      </a:solidFill>
                      <a:latin typeface="Tahoma"/>
                      <a:ea typeface="Tahoma"/>
                      <a:cs typeface="Tahoma"/>
                    </a:rPr>
                    <a:t>Perceivable</a:t>
                  </a:r>
                </a:p>
                <a:p>
                  <a:pPr marL="285750" indent="-285750">
                    <a:buFont typeface="Arial"/>
                    <a:buChar char="•"/>
                  </a:pPr>
                  <a:r>
                    <a:rPr lang="en-US" sz="1400" kern="0" dirty="0">
                      <a:solidFill>
                        <a:schemeClr val="tx1">
                          <a:lumMod val="75000"/>
                          <a:lumOff val="25000"/>
                        </a:schemeClr>
                      </a:solidFill>
                      <a:latin typeface="Tahoma"/>
                      <a:ea typeface="Tahoma"/>
                      <a:cs typeface="Tahoma"/>
                    </a:rPr>
                    <a:t>Operable</a:t>
                  </a:r>
                </a:p>
                <a:p>
                  <a:pPr marL="285750" indent="-285750">
                    <a:buFont typeface="Arial"/>
                    <a:buChar char="•"/>
                  </a:pPr>
                  <a:r>
                    <a:rPr lang="en-US" sz="1400" kern="0" dirty="0">
                      <a:solidFill>
                        <a:schemeClr val="tx1">
                          <a:lumMod val="75000"/>
                          <a:lumOff val="25000"/>
                        </a:schemeClr>
                      </a:solidFill>
                      <a:latin typeface="Tahoma"/>
                      <a:ea typeface="Tahoma"/>
                      <a:cs typeface="Tahoma"/>
                    </a:rPr>
                    <a:t>Understandable</a:t>
                  </a:r>
                </a:p>
                <a:p>
                  <a:pPr marL="285750" indent="-285750">
                    <a:buFont typeface="Arial"/>
                    <a:buChar char="•"/>
                  </a:pPr>
                  <a:r>
                    <a:rPr lang="en-US" sz="1400" kern="0" dirty="0">
                      <a:solidFill>
                        <a:schemeClr val="tx1">
                          <a:lumMod val="75000"/>
                          <a:lumOff val="25000"/>
                        </a:schemeClr>
                      </a:solidFill>
                      <a:latin typeface="Tahoma"/>
                      <a:ea typeface="Tahoma"/>
                      <a:cs typeface="Tahoma"/>
                    </a:rPr>
                    <a:t>Robust</a:t>
                  </a:r>
                </a:p>
                <a:p>
                  <a:r>
                    <a:rPr lang="en-US" sz="1400" kern="0" dirty="0">
                      <a:solidFill>
                        <a:schemeClr val="tx1">
                          <a:lumMod val="75000"/>
                          <a:lumOff val="25000"/>
                        </a:schemeClr>
                      </a:solidFill>
                      <a:latin typeface="Tahoma"/>
                      <a:ea typeface="Tahoma"/>
                      <a:cs typeface="Tahoma"/>
                    </a:rPr>
                    <a:t>This includes but is not limited to incorporating incorporate closed caption capability as well as pre-recorded audio, both of which the learner has the option to enable or disable, as necessary. The courses will be compliant with screen readers and keyboard functionality, providing a simple and logical layout of top-down, left-to right order. All on-screen images will be labeled for low-vision users. Any content using visual representations will have accompanying text. On-screen text will be readable, a minimum of 14-point, and high contrast. The design will be consistent, predictable, and navigable.</a:t>
                  </a:r>
                </a:p>
              </p:txBody>
            </p:sp>
            <p:sp>
              <p:nvSpPr>
                <p:cNvPr id="31" name="TextBox 30"/>
                <p:cNvSpPr txBox="1"/>
                <p:nvPr/>
              </p:nvSpPr>
              <p:spPr>
                <a:xfrm>
                  <a:off x="776679" y="2394955"/>
                  <a:ext cx="3990810"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ADA Compliance</a:t>
                  </a:r>
                </a:p>
              </p:txBody>
            </p:sp>
          </p:grpSp>
          <p:sp>
            <p:nvSpPr>
              <p:cNvPr id="28" name="Oval 27"/>
              <p:cNvSpPr/>
              <p:nvPr/>
            </p:nvSpPr>
            <p:spPr>
              <a:xfrm>
                <a:off x="1423352" y="246004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grpSp>
      <p:pic>
        <p:nvPicPr>
          <p:cNvPr id="2" name="Graphic 2" descr="Magnifying glass with solid fill">
            <a:extLst>
              <a:ext uri="{FF2B5EF4-FFF2-40B4-BE49-F238E27FC236}">
                <a16:creationId xmlns:a16="http://schemas.microsoft.com/office/drawing/2014/main" id="{63972871-0A97-4D67-81A0-BD5F33D6FB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417" y="1619848"/>
            <a:ext cx="819600" cy="809216"/>
          </a:xfrm>
          <a:prstGeom prst="rect">
            <a:avLst/>
          </a:prstGeom>
        </p:spPr>
      </p:pic>
      <p:pic>
        <p:nvPicPr>
          <p:cNvPr id="4" name="Graphic 12" descr="Wheelchair access with solid fill">
            <a:extLst>
              <a:ext uri="{FF2B5EF4-FFF2-40B4-BE49-F238E27FC236}">
                <a16:creationId xmlns:a16="http://schemas.microsoft.com/office/drawing/2014/main" id="{33C4D930-3215-423B-895C-04A9987406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4881" y="3297034"/>
            <a:ext cx="822127" cy="808255"/>
          </a:xfrm>
          <a:prstGeom prst="rect">
            <a:avLst/>
          </a:prstGeom>
        </p:spPr>
      </p:pic>
    </p:spTree>
    <p:extLst>
      <p:ext uri="{BB962C8B-B14F-4D97-AF65-F5344CB8AC3E}">
        <p14:creationId xmlns:p14="http://schemas.microsoft.com/office/powerpoint/2010/main" val="137435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241278" y="468667"/>
            <a:ext cx="10969943" cy="711081"/>
          </a:xfrm>
        </p:spPr>
        <p:txBody>
          <a:bodyPr/>
          <a:lstStyle/>
          <a:p>
            <a:r>
              <a:rPr lang="en-US" sz="2300">
                <a:solidFill>
                  <a:schemeClr val="bg1"/>
                </a:solidFill>
                <a:latin typeface="Tahoma"/>
                <a:ea typeface="Tahoma"/>
                <a:cs typeface="Tahoma"/>
              </a:rPr>
              <a:t>Instructional Strategy: </a:t>
            </a:r>
            <a:br>
              <a:rPr lang="en-US" sz="2300">
                <a:latin typeface="Tahoma"/>
                <a:ea typeface="Tahoma"/>
                <a:cs typeface="Tahoma"/>
              </a:rPr>
            </a:br>
            <a:r>
              <a:rPr lang="en-US" sz="2300">
                <a:solidFill>
                  <a:schemeClr val="bg1"/>
                </a:solidFill>
                <a:latin typeface="Tahoma"/>
                <a:ea typeface="Tahoma"/>
                <a:cs typeface="Tahoma"/>
              </a:rPr>
              <a:t>Delivery Method</a:t>
            </a:r>
          </a:p>
        </p:txBody>
      </p:sp>
      <p:grpSp>
        <p:nvGrpSpPr>
          <p:cNvPr id="25" name="Group 24"/>
          <p:cNvGrpSpPr/>
          <p:nvPr/>
        </p:nvGrpSpPr>
        <p:grpSpPr>
          <a:xfrm>
            <a:off x="1010719" y="1587521"/>
            <a:ext cx="10735520" cy="3095278"/>
            <a:chOff x="1423352" y="2460046"/>
            <a:chExt cx="9816630" cy="2844217"/>
          </a:xfrm>
        </p:grpSpPr>
        <p:grpSp>
          <p:nvGrpSpPr>
            <p:cNvPr id="27" name="Group 26"/>
            <p:cNvGrpSpPr/>
            <p:nvPr/>
          </p:nvGrpSpPr>
          <p:grpSpPr>
            <a:xfrm>
              <a:off x="2423623" y="2487689"/>
              <a:ext cx="8816359" cy="2816574"/>
              <a:chOff x="770083" y="2487689"/>
              <a:chExt cx="8816359" cy="2816574"/>
            </a:xfrm>
          </p:grpSpPr>
          <p:sp>
            <p:nvSpPr>
              <p:cNvPr id="30" name="TextBox 29"/>
              <p:cNvSpPr txBox="1"/>
              <p:nvPr/>
            </p:nvSpPr>
            <p:spPr>
              <a:xfrm>
                <a:off x="770083" y="2843795"/>
                <a:ext cx="8816359" cy="2460468"/>
              </a:xfrm>
              <a:prstGeom prst="rect">
                <a:avLst/>
              </a:prstGeom>
              <a:noFill/>
            </p:spPr>
            <p:txBody>
              <a:bodyPr wrap="square" lIns="91440" tIns="45720" rIns="91440" bIns="45720" rtlCol="0" anchor="t">
                <a:spAutoFit/>
              </a:bodyPr>
              <a:lstStyle/>
              <a:p>
                <a:pPr marL="285750" indent="-285750">
                  <a:buFont typeface="Arial"/>
                  <a:buChar char="•"/>
                </a:pPr>
                <a:r>
                  <a:rPr lang="en-US" sz="1400" kern="0">
                    <a:solidFill>
                      <a:schemeClr val="tx1">
                        <a:lumMod val="75000"/>
                        <a:lumOff val="25000"/>
                      </a:schemeClr>
                    </a:solidFill>
                    <a:latin typeface="Tahoma"/>
                    <a:ea typeface="Tahoma"/>
                    <a:cs typeface="Tahoma"/>
                  </a:rPr>
                  <a:t>Using Articulate Storyline, a series of 6 online training modules will be developed for IAPP to deliver, as a packaged curricula, through Top Class8 to all IAPP employees. </a:t>
                </a:r>
                <a:endParaRPr lang="en-US" sz="2000">
                  <a:solidFill>
                    <a:schemeClr val="tx1">
                      <a:lumMod val="75000"/>
                      <a:lumOff val="25000"/>
                    </a:schemeClr>
                  </a:solidFill>
                  <a:latin typeface="Oswald-Regular"/>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The courses will incorporate user-selected branching, based on their designated work area. </a:t>
                </a:r>
                <a:endParaRPr lang="en-US" sz="2000">
                  <a:solidFill>
                    <a:schemeClr val="tx1">
                      <a:lumMod val="75000"/>
                      <a:lumOff val="25000"/>
                    </a:schemeClr>
                  </a:solidFill>
                  <a:latin typeface="Oswald-Regular"/>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Learners will be guided through introductory videos, area-specific information, area-specific interactive practice and ungraded knowledge check items, before being directed to the post-test graded assessment. </a:t>
                </a:r>
                <a:endParaRPr lang="en-US" sz="2000">
                  <a:solidFill>
                    <a:schemeClr val="tx1">
                      <a:lumMod val="75000"/>
                      <a:lumOff val="25000"/>
                    </a:schemeClr>
                  </a:solidFill>
                  <a:latin typeface="Oswald-Regular"/>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Course completion will be determined based on the learner scoring 80% or above on the post-test assessment available to all learners. </a:t>
                </a:r>
                <a:endParaRPr lang="en-US" sz="2000">
                  <a:solidFill>
                    <a:schemeClr val="tx1">
                      <a:lumMod val="75000"/>
                      <a:lumOff val="25000"/>
                    </a:schemeClr>
                  </a:solidFill>
                  <a:latin typeface="Oswald-Regular"/>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Upon completion of the course, learners may proceed to the next module in the curricula. </a:t>
                </a:r>
                <a:endParaRPr lang="en-US" sz="2000">
                  <a:solidFill>
                    <a:schemeClr val="tx1">
                      <a:lumMod val="75000"/>
                      <a:lumOff val="25000"/>
                    </a:schemeClr>
                  </a:solidFill>
                  <a:latin typeface="Oswald-Regular"/>
                  <a:ea typeface="Tahoma"/>
                  <a:cs typeface="Tahoma"/>
                </a:endParaRPr>
              </a:p>
              <a:p>
                <a:pPr marL="285750" indent="-285750">
                  <a:buFont typeface="Arial"/>
                  <a:buChar char="•"/>
                </a:pPr>
                <a:r>
                  <a:rPr lang="en-US" sz="1400" kern="0">
                    <a:solidFill>
                      <a:schemeClr val="tx1">
                        <a:lumMod val="75000"/>
                        <a:lumOff val="25000"/>
                      </a:schemeClr>
                    </a:solidFill>
                    <a:latin typeface="Tahoma"/>
                    <a:ea typeface="Tahoma"/>
                    <a:cs typeface="Tahoma"/>
                  </a:rPr>
                  <a:t>Since the curricula is outlined to build upon information already learned, learners will not be able to skip ahead to future modules. Learners may, however, revisit modules already completed. They will also be able to stop a course partially through and return to where they left off later.</a:t>
                </a:r>
                <a:endParaRPr lang="en-US" sz="1400">
                  <a:solidFill>
                    <a:schemeClr val="tx1">
                      <a:lumMod val="75000"/>
                      <a:lumOff val="25000"/>
                    </a:schemeClr>
                  </a:solidFill>
                </a:endParaRPr>
              </a:p>
              <a:p>
                <a:endParaRPr lang="en-US" sz="1400" kern="0">
                  <a:solidFill>
                    <a:schemeClr val="tx1">
                      <a:lumMod val="75000"/>
                      <a:lumOff val="25000"/>
                    </a:schemeClr>
                  </a:solidFill>
                  <a:latin typeface="Tahoma"/>
                  <a:ea typeface="Tahoma"/>
                  <a:cs typeface="Tahoma"/>
                </a:endParaRPr>
              </a:p>
            </p:txBody>
          </p:sp>
          <p:sp>
            <p:nvSpPr>
              <p:cNvPr id="31" name="TextBox 30"/>
              <p:cNvSpPr txBox="1"/>
              <p:nvPr/>
            </p:nvSpPr>
            <p:spPr>
              <a:xfrm>
                <a:off x="783272" y="2487689"/>
                <a:ext cx="3990810" cy="424219"/>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Medium of Instructional Delivery</a:t>
                </a:r>
              </a:p>
            </p:txBody>
          </p:sp>
        </p:grpSp>
        <p:sp>
          <p:nvSpPr>
            <p:cNvPr id="28" name="Oval 27"/>
            <p:cNvSpPr/>
            <p:nvPr/>
          </p:nvSpPr>
          <p:spPr>
            <a:xfrm>
              <a:off x="1423352" y="2460046"/>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grpSp>
      <p:pic>
        <p:nvPicPr>
          <p:cNvPr id="3" name="Graphic 3" descr="Teacher with solid fill">
            <a:extLst>
              <a:ext uri="{FF2B5EF4-FFF2-40B4-BE49-F238E27FC236}">
                <a16:creationId xmlns:a16="http://schemas.microsoft.com/office/drawing/2014/main" id="{8AF95431-56C9-4BEE-83AD-13C9F10F9F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549" y="1659779"/>
            <a:ext cx="840634" cy="840772"/>
          </a:xfrm>
          <a:prstGeom prst="rect">
            <a:avLst/>
          </a:prstGeom>
        </p:spPr>
      </p:pic>
    </p:spTree>
    <p:extLst>
      <p:ext uri="{BB962C8B-B14F-4D97-AF65-F5344CB8AC3E}">
        <p14:creationId xmlns:p14="http://schemas.microsoft.com/office/powerpoint/2010/main" val="416867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90415AA-EC9A-4501-955E-1ED3865E1756}"/>
              </a:ext>
            </a:extLst>
          </p:cNvPr>
          <p:cNvSpPr/>
          <p:nvPr/>
        </p:nvSpPr>
        <p:spPr>
          <a:xfrm>
            <a:off x="729890" y="1471512"/>
            <a:ext cx="999993" cy="995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US" sz="3200">
              <a:latin typeface="Tahoma" panose="020B0604030504040204" pitchFamily="34" charset="0"/>
              <a:ea typeface="Tahoma" panose="020B0604030504040204" pitchFamily="34" charset="0"/>
              <a:cs typeface="Tahoma" panose="020B0604030504040204" pitchFamily="34" charset="0"/>
            </a:endParaRPr>
          </a:p>
        </p:txBody>
      </p:sp>
      <p:sp>
        <p:nvSpPr>
          <p:cNvPr id="26" name="Title 25"/>
          <p:cNvSpPr>
            <a:spLocks noGrp="1"/>
          </p:cNvSpPr>
          <p:nvPr>
            <p:ph type="title"/>
          </p:nvPr>
        </p:nvSpPr>
        <p:spPr>
          <a:xfrm>
            <a:off x="241278" y="468667"/>
            <a:ext cx="10969943" cy="711081"/>
          </a:xfrm>
        </p:spPr>
        <p:txBody>
          <a:bodyPr/>
          <a:lstStyle/>
          <a:p>
            <a:r>
              <a:rPr lang="en-US" sz="2300">
                <a:solidFill>
                  <a:schemeClr val="bg1"/>
                </a:solidFill>
                <a:latin typeface="Tahoma"/>
                <a:ea typeface="Tahoma"/>
                <a:cs typeface="Tahoma"/>
              </a:rPr>
              <a:t>Instructional Strategy: </a:t>
            </a:r>
            <a:br>
              <a:rPr lang="en-US" sz="2300">
                <a:latin typeface="Tahoma"/>
                <a:ea typeface="Tahoma"/>
                <a:cs typeface="Tahoma"/>
              </a:rPr>
            </a:br>
            <a:r>
              <a:rPr lang="en-US" sz="2300">
                <a:solidFill>
                  <a:schemeClr val="bg1"/>
                </a:solidFill>
                <a:latin typeface="Tahoma"/>
                <a:ea typeface="Tahoma"/>
                <a:cs typeface="Tahoma"/>
              </a:rPr>
              <a:t>Delivery Method Rationale</a:t>
            </a:r>
          </a:p>
        </p:txBody>
      </p:sp>
      <p:sp>
        <p:nvSpPr>
          <p:cNvPr id="4" name="TextBox 3">
            <a:extLst>
              <a:ext uri="{FF2B5EF4-FFF2-40B4-BE49-F238E27FC236}">
                <a16:creationId xmlns:a16="http://schemas.microsoft.com/office/drawing/2014/main" id="{F854831C-03EB-447F-9D1C-E5392E36F016}"/>
              </a:ext>
            </a:extLst>
          </p:cNvPr>
          <p:cNvSpPr txBox="1"/>
          <p:nvPr/>
        </p:nvSpPr>
        <p:spPr>
          <a:xfrm>
            <a:off x="1820333" y="1651053"/>
            <a:ext cx="6016613" cy="461665"/>
          </a:xfrm>
          <a:prstGeom prst="rect">
            <a:avLst/>
          </a:prstGeom>
          <a:noFill/>
        </p:spPr>
        <p:txBody>
          <a:bodyPr wrap="square" lIns="91440" tIns="45720" rIns="91440" bIns="45720" rtlCol="0" anchor="t">
            <a:spAutoFit/>
          </a:bodyPr>
          <a:lstStyle/>
          <a:p>
            <a:r>
              <a:rPr lang="en-US" kern="0">
                <a:solidFill>
                  <a:srgbClr val="404040"/>
                </a:solidFill>
                <a:latin typeface="Impact"/>
                <a:ea typeface="Tahoma"/>
                <a:cs typeface="Tahoma"/>
              </a:rPr>
              <a:t>Medium of Instructional Delivery Rationale</a:t>
            </a:r>
          </a:p>
        </p:txBody>
      </p:sp>
      <p:sp>
        <p:nvSpPr>
          <p:cNvPr id="5" name="TextBox 4">
            <a:extLst>
              <a:ext uri="{FF2B5EF4-FFF2-40B4-BE49-F238E27FC236}">
                <a16:creationId xmlns:a16="http://schemas.microsoft.com/office/drawing/2014/main" id="{35FCAE14-DC4F-430F-A704-9A6440C9A170}"/>
              </a:ext>
            </a:extLst>
          </p:cNvPr>
          <p:cNvSpPr txBox="1"/>
          <p:nvPr/>
        </p:nvSpPr>
        <p:spPr>
          <a:xfrm>
            <a:off x="1834233" y="2128080"/>
            <a:ext cx="9829138" cy="1600438"/>
          </a:xfrm>
          <a:prstGeom prst="rect">
            <a:avLst/>
          </a:prstGeom>
          <a:noFill/>
        </p:spPr>
        <p:txBody>
          <a:bodyPr wrap="square" lIns="91440" tIns="45720" rIns="91440" bIns="45720" rtlCol="0" anchor="t">
            <a:spAutoFit/>
          </a:bodyPr>
          <a:lstStyle/>
          <a:p>
            <a:pPr marL="285750" indent="-285750">
              <a:buFont typeface="Arial"/>
              <a:buChar char="•"/>
            </a:pPr>
            <a:r>
              <a:rPr lang="en-US" sz="1400" kern="0" dirty="0">
                <a:solidFill>
                  <a:schemeClr val="tx1">
                    <a:lumMod val="75000"/>
                    <a:lumOff val="25000"/>
                  </a:schemeClr>
                </a:solidFill>
                <a:latin typeface="Tahoma"/>
                <a:ea typeface="Tahoma"/>
                <a:cs typeface="Tahoma"/>
              </a:rPr>
              <a:t>Providing introductory videos to all employees allows for a baseline of information for all employees. </a:t>
            </a:r>
            <a:endParaRPr lang="en-US" sz="1400">
              <a:solidFill>
                <a:schemeClr val="tx1">
                  <a:lumMod val="75000"/>
                  <a:lumOff val="25000"/>
                </a:schemeClr>
              </a:solidFill>
              <a:latin typeface="Oswald-Regular"/>
              <a:ea typeface="Tahoma"/>
              <a:cs typeface="Tahoma"/>
            </a:endParaRPr>
          </a:p>
          <a:p>
            <a:pPr marL="285750" indent="-285750">
              <a:buFont typeface="Arial"/>
              <a:buChar char="•"/>
            </a:pPr>
            <a:r>
              <a:rPr lang="en-US" sz="1400" kern="0" dirty="0">
                <a:solidFill>
                  <a:schemeClr val="tx1">
                    <a:lumMod val="75000"/>
                    <a:lumOff val="25000"/>
                  </a:schemeClr>
                </a:solidFill>
                <a:latin typeface="Tahoma"/>
                <a:ea typeface="Tahoma"/>
                <a:cs typeface="Tahoma"/>
              </a:rPr>
              <a:t>Providing specific information based on the designated work area allows for a deeper dive into details related to how the process or protocol impacts each learner's job. </a:t>
            </a:r>
            <a:endParaRPr lang="en-US" sz="1400">
              <a:solidFill>
                <a:schemeClr val="tx1">
                  <a:lumMod val="75000"/>
                  <a:lumOff val="25000"/>
                </a:schemeClr>
              </a:solidFill>
              <a:latin typeface="Oswald-Regular"/>
              <a:ea typeface="Tahoma"/>
              <a:cs typeface="Tahoma"/>
            </a:endParaRPr>
          </a:p>
          <a:p>
            <a:pPr marL="285750" indent="-285750">
              <a:buFont typeface="Arial"/>
              <a:buChar char="•"/>
            </a:pPr>
            <a:r>
              <a:rPr lang="en-US" sz="1400" kern="0" dirty="0">
                <a:solidFill>
                  <a:schemeClr val="tx1">
                    <a:lumMod val="75000"/>
                    <a:lumOff val="25000"/>
                  </a:schemeClr>
                </a:solidFill>
                <a:latin typeface="Tahoma"/>
                <a:ea typeface="Tahoma"/>
                <a:cs typeface="Tahoma"/>
              </a:rPr>
              <a:t>Allowing for ungraded knowledge checks gives learners an opportunity to practice what they have learned. </a:t>
            </a:r>
            <a:endParaRPr lang="en-US" sz="1400">
              <a:solidFill>
                <a:schemeClr val="tx1">
                  <a:lumMod val="75000"/>
                  <a:lumOff val="25000"/>
                </a:schemeClr>
              </a:solidFill>
              <a:latin typeface="Oswald-Regular"/>
              <a:ea typeface="Tahoma"/>
              <a:cs typeface="Tahoma"/>
            </a:endParaRPr>
          </a:p>
          <a:p>
            <a:pPr marL="285750" indent="-285750">
              <a:buFont typeface="Arial"/>
              <a:buChar char="•"/>
            </a:pPr>
            <a:r>
              <a:rPr lang="en-US" sz="1400" kern="0" dirty="0">
                <a:solidFill>
                  <a:schemeClr val="tx1">
                    <a:lumMod val="75000"/>
                    <a:lumOff val="25000"/>
                  </a:schemeClr>
                </a:solidFill>
                <a:latin typeface="Tahoma"/>
                <a:ea typeface="Tahoma"/>
                <a:cs typeface="Tahoma"/>
              </a:rPr>
              <a:t>Requiring 80% or above on post-test assessment items before proceeding to the next module ensures learners have grasped the concepts that will need to be built upon in the following modules. </a:t>
            </a:r>
            <a:endParaRPr lang="en-US" sz="1400">
              <a:solidFill>
                <a:schemeClr val="tx1">
                  <a:lumMod val="75000"/>
                  <a:lumOff val="25000"/>
                </a:schemeClr>
              </a:solidFill>
              <a:latin typeface="Oswald-Regular"/>
              <a:ea typeface="Tahoma"/>
              <a:cs typeface="Tahoma"/>
            </a:endParaRPr>
          </a:p>
          <a:p>
            <a:pPr marL="285750" indent="-285750">
              <a:buFont typeface="Arial"/>
              <a:buChar char="•"/>
            </a:pPr>
            <a:r>
              <a:rPr lang="en-US" sz="1400" kern="0" dirty="0">
                <a:solidFill>
                  <a:schemeClr val="tx1">
                    <a:lumMod val="75000"/>
                    <a:lumOff val="25000"/>
                  </a:schemeClr>
                </a:solidFill>
                <a:latin typeface="Tahoma"/>
                <a:ea typeface="Tahoma"/>
                <a:cs typeface="Tahoma"/>
              </a:rPr>
              <a:t>Allowing learners to return to the course where they left off allows for flexibility, especially if a learner's time is limited.</a:t>
            </a:r>
            <a:endParaRPr lang="en-US" sz="1400" dirty="0">
              <a:solidFill>
                <a:schemeClr val="tx1">
                  <a:lumMod val="75000"/>
                  <a:lumOff val="25000"/>
                </a:schemeClr>
              </a:solidFill>
            </a:endParaRPr>
          </a:p>
        </p:txBody>
      </p:sp>
      <p:pic>
        <p:nvPicPr>
          <p:cNvPr id="11" name="Graphic 10" descr="Internet with solid fill">
            <a:extLst>
              <a:ext uri="{FF2B5EF4-FFF2-40B4-BE49-F238E27FC236}">
                <a16:creationId xmlns:a16="http://schemas.microsoft.com/office/drawing/2014/main" id="{B8C932AC-B53D-42A5-B48B-649BBA17A6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284" y="1545423"/>
            <a:ext cx="863663" cy="845174"/>
          </a:xfrm>
          <a:prstGeom prst="rect">
            <a:avLst/>
          </a:prstGeom>
        </p:spPr>
      </p:pic>
    </p:spTree>
    <p:extLst>
      <p:ext uri="{BB962C8B-B14F-4D97-AF65-F5344CB8AC3E}">
        <p14:creationId xmlns:p14="http://schemas.microsoft.com/office/powerpoint/2010/main" val="254887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Custom 64">
      <a:dk1>
        <a:sysClr val="windowText" lastClr="000000"/>
      </a:dk1>
      <a:lt1>
        <a:sysClr val="window" lastClr="FFFFFF"/>
      </a:lt1>
      <a:dk2>
        <a:srgbClr val="1F497D"/>
      </a:dk2>
      <a:lt2>
        <a:srgbClr val="EEECE1"/>
      </a:lt2>
      <a:accent1>
        <a:srgbClr val="DC8D47"/>
      </a:accent1>
      <a:accent2>
        <a:srgbClr val="D35F38"/>
      </a:accent2>
      <a:accent3>
        <a:srgbClr val="841E33"/>
      </a:accent3>
      <a:accent4>
        <a:srgbClr val="742E4C"/>
      </a:accent4>
      <a:accent5>
        <a:srgbClr val="411653"/>
      </a:accent5>
      <a:accent6>
        <a:srgbClr val="220623"/>
      </a:accent6>
      <a:hlink>
        <a:srgbClr val="0000FF"/>
      </a:hlink>
      <a:folHlink>
        <a:srgbClr val="800080"/>
      </a:folHlink>
    </a:clrScheme>
    <a:fontScheme name="Oswald-Regular">
      <a:majorFont>
        <a:latin typeface="Oswald-Regular"/>
        <a:ea typeface=""/>
        <a:cs typeface=""/>
      </a:majorFont>
      <a:minorFont>
        <a:latin typeface="Oswald-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2301</Words>
  <Application>Microsoft Office PowerPoint</Application>
  <PresentationFormat>Custom</PresentationFormat>
  <Paragraphs>197</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Arial,Sans-Serif</vt:lpstr>
      <vt:lpstr>Calibri</vt:lpstr>
      <vt:lpstr>Impact</vt:lpstr>
      <vt:lpstr>Oswald-Regular</vt:lpstr>
      <vt:lpstr>PT_Sans-Narrow-Web-Bold</vt:lpstr>
      <vt:lpstr>Tahoma</vt:lpstr>
      <vt:lpstr>Office Theme</vt:lpstr>
      <vt:lpstr>Assignment #5: The Design Solution</vt:lpstr>
      <vt:lpstr>CONTENT</vt:lpstr>
      <vt:lpstr>Background and Goal</vt:lpstr>
      <vt:lpstr>Description of Training</vt:lpstr>
      <vt:lpstr>Target Population Info</vt:lpstr>
      <vt:lpstr>Course Structure</vt:lpstr>
      <vt:lpstr>Instructional Strategy:  Focus &amp; ADA Compliance</vt:lpstr>
      <vt:lpstr>Instructional Strategy:  Delivery Method</vt:lpstr>
      <vt:lpstr>Instructional Strategy:  Delivery Method Rationale</vt:lpstr>
      <vt:lpstr>Instructional Strategy:  Learning Level</vt:lpstr>
      <vt:lpstr>Instructional Strategy:  Learning Type</vt:lpstr>
      <vt:lpstr>Testing Strategy: Overview</vt:lpstr>
      <vt:lpstr>Testing Strategy:  Methods &amp; Rationale</vt:lpstr>
      <vt:lpstr>Testing Strategy:  Design Rationale</vt:lpstr>
      <vt:lpstr>Testing Strategy: Sample</vt:lpstr>
      <vt:lpstr>Testing Strategy: Sample</vt:lpstr>
      <vt:lpstr>Testing Strategy: Sample</vt:lpstr>
      <vt:lpstr>Visual Representation</vt:lpstr>
      <vt:lpstr>Visual Representation</vt:lpstr>
      <vt:lpstr>Visual Representation</vt:lpstr>
      <vt:lpstr>Visual Representation</vt:lpstr>
      <vt:lpstr>Visual Representation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PowerPoint Wide</dc:title>
  <dc:creator>Julian</dc:creator>
  <cp:lastModifiedBy>Kimberly.Kampe</cp:lastModifiedBy>
  <cp:revision>228</cp:revision>
  <dcterms:created xsi:type="dcterms:W3CDTF">2013-09-12T13:05:01Z</dcterms:created>
  <dcterms:modified xsi:type="dcterms:W3CDTF">2024-04-23T01:46:26Z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3030315A-8711-4075-9BA9-49FCAE4023D9</vt:lpwstr>
  </property>
  <property fmtid="{D5CDD505-2E9C-101B-9397-08002B2CF9AE}" pid="3" name="ArticulatePath">
    <vt:lpwstr>6974-01-small-business-powerpoint-deck-16x9</vt:lpwstr>
  </property>
</Properties>
</file>